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880" r:id="rId2"/>
    <p:sldId id="882" r:id="rId3"/>
    <p:sldId id="979" r:id="rId4"/>
    <p:sldId id="984" r:id="rId5"/>
    <p:sldId id="983" r:id="rId6"/>
    <p:sldId id="985" r:id="rId7"/>
  </p:sldIdLst>
  <p:sldSz cx="12192000" cy="6858000"/>
  <p:notesSz cx="6858000" cy="9947275"/>
  <p:embeddedFontLst>
    <p:embeddedFont>
      <p:font typeface="等线" panose="02010600030101010101" charset="-122"/>
      <p:regular r:id="rId10"/>
      <p:bold r:id="rId11"/>
    </p:embeddedFont>
    <p:embeddedFont>
      <p:font typeface="微软雅黑" panose="020B0503020204020204" pitchFamily="34" charset="-122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等线 Light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9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pu Lu" initials="LXP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58" y="84"/>
      </p:cViewPr>
      <p:guideLst>
        <p:guide orient="horz" pos="2079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68BA-31F1-48EB-B380-DEAB298CDE52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0B181-9D8E-4A47-BEA2-FF221EAB0D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208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C7CA5-48B8-431B-BAD9-A49F3017C738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35BE-8ACC-480E-81D5-08AB284F2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27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014-06-29_NorwegianFjords_EN-AU9906772291_1920x108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12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518C-CD7B-4028-8179-8F18815ADDE9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775520" y="2492896"/>
            <a:ext cx="9145016" cy="267765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功能：加强考生和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招生导师之间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的沟通、交流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及相互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了解，减少报考、招生中的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盲目性。该系统为报考过程中的师生沟通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交流工具之一，是否使用不做硬性要求，不可替代学校招生报考系统，但与之并行以提高便利性。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4"/>
          <p:cNvSpPr txBox="1"/>
          <p:nvPr/>
        </p:nvSpPr>
        <p:spPr>
          <a:xfrm>
            <a:off x="2567608" y="1124744"/>
            <a:ext cx="7560840" cy="646331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研究生申请阶段师生在线沟通系统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1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" y="662554"/>
            <a:ext cx="6250482" cy="3795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45" y="3789040"/>
            <a:ext cx="5234294" cy="3048067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2423592" y="69667"/>
            <a:ext cx="2655985" cy="52322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考生报考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5995341" y="1438126"/>
            <a:ext cx="1872208" cy="1174790"/>
          </a:xfrm>
          <a:prstGeom prst="wedgeRoundRectCallout">
            <a:avLst>
              <a:gd name="adj1" fmla="val -59781"/>
              <a:gd name="adj2" fmla="val 99480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点击申请，系统会进行 引导 注册，然后登录进入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128448" y="4581128"/>
            <a:ext cx="936104" cy="459700"/>
          </a:xfrm>
          <a:prstGeom prst="wedgeRoundRectCallout">
            <a:avLst>
              <a:gd name="adj1" fmla="val -69095"/>
              <a:gd name="adj2" fmla="val 90472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6023992" y="3717032"/>
            <a:ext cx="907453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标注 11"/>
          <p:cNvSpPr/>
          <p:nvPr/>
        </p:nvSpPr>
        <p:spPr>
          <a:xfrm>
            <a:off x="10704512" y="2852936"/>
            <a:ext cx="1013083" cy="459700"/>
          </a:xfrm>
          <a:prstGeom prst="wedgeRoundRectCallout">
            <a:avLst>
              <a:gd name="adj1" fmla="val 76573"/>
              <a:gd name="adj2" fmla="val 141796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07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26" y="1268760"/>
            <a:ext cx="11673348" cy="5589240"/>
          </a:xfrm>
          <a:prstGeom prst="rect">
            <a:avLst/>
          </a:prstGeom>
        </p:spPr>
      </p:pic>
      <p:sp>
        <p:nvSpPr>
          <p:cNvPr id="52" name="圆角矩形标注 5">
            <a:extLst>
              <a:ext uri="{FF2B5EF4-FFF2-40B4-BE49-F238E27FC236}">
                <a16:creationId xmlns="" xmlns:a16="http://schemas.microsoft.com/office/drawing/2014/main" id="{E54368FD-A15B-49A8-8E2B-B11E09113A94}"/>
              </a:ext>
            </a:extLst>
          </p:cNvPr>
          <p:cNvSpPr/>
          <p:nvPr/>
        </p:nvSpPr>
        <p:spPr>
          <a:xfrm>
            <a:off x="7104112" y="265800"/>
            <a:ext cx="2664296" cy="1174790"/>
          </a:xfrm>
          <a:prstGeom prst="wedgeRoundRectCallout">
            <a:avLst>
              <a:gd name="adj1" fmla="val 61559"/>
              <a:gd name="adj2" fmla="val 219821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可编辑个人基本信息，包括 目前学历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，招生负责人审核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可自行修改。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圆角矩形标注 5">
            <a:extLst>
              <a:ext uri="{FF2B5EF4-FFF2-40B4-BE49-F238E27FC236}">
                <a16:creationId xmlns="" xmlns:a16="http://schemas.microsoft.com/office/drawing/2014/main" id="{24A0BDF4-2349-4D8A-BFDB-EF2822A447F8}"/>
              </a:ext>
            </a:extLst>
          </p:cNvPr>
          <p:cNvSpPr/>
          <p:nvPr/>
        </p:nvSpPr>
        <p:spPr>
          <a:xfrm>
            <a:off x="4439816" y="3802336"/>
            <a:ext cx="4896544" cy="1174790"/>
          </a:xfrm>
          <a:prstGeom prst="wedgeRoundRectCallout">
            <a:avLst>
              <a:gd name="adj1" fmla="val 61227"/>
              <a:gd name="adj2" fmla="val 78959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考生可以编辑、上传报考资料报考号、报名表、个人陈述、推荐信、成绩单、学历证书、初试成绩等，上述材料 可分多次提交和完善。招生负责人核前可行修改。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5">
            <a:extLst>
              <a:ext uri="{FF2B5EF4-FFF2-40B4-BE49-F238E27FC236}">
                <a16:creationId xmlns="" xmlns:a16="http://schemas.microsoft.com/office/drawing/2014/main" id="{24A0BDF4-2349-4D8A-BFDB-EF2822A447F8}"/>
              </a:ext>
            </a:extLst>
          </p:cNvPr>
          <p:cNvSpPr/>
          <p:nvPr/>
        </p:nvSpPr>
        <p:spPr>
          <a:xfrm>
            <a:off x="5519936" y="5519157"/>
            <a:ext cx="3826553" cy="817245"/>
          </a:xfrm>
          <a:prstGeom prst="wedgeRoundRectCallout">
            <a:avLst>
              <a:gd name="adj1" fmla="val 68429"/>
              <a:gd name="adj2" fmla="val 49348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考生可以编辑个人画像：自述、意向说明、个人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特点等等，招生负责人核前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可自行修改。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1415480" y="216681"/>
            <a:ext cx="2592288" cy="52322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完善报考信息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96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864183" y="397846"/>
            <a:ext cx="2880320" cy="52322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个人基本信息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34705" y="367068"/>
            <a:ext cx="1381128" cy="52322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452792" y="571622"/>
            <a:ext cx="491080" cy="241771"/>
          </a:xfrm>
          <a:prstGeom prst="righ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7248128" y="538571"/>
            <a:ext cx="1944216" cy="241771"/>
          </a:xfrm>
          <a:prstGeom prst="righ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08368" y="430898"/>
            <a:ext cx="2991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报考研究生信息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12192000" cy="3200304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5663952" y="892561"/>
            <a:ext cx="0" cy="73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1352584" y="892561"/>
            <a:ext cx="0" cy="73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标注 5">
            <a:extLst>
              <a:ext uri="{FF2B5EF4-FFF2-40B4-BE49-F238E27FC236}">
                <a16:creationId xmlns="" xmlns:a16="http://schemas.microsoft.com/office/drawing/2014/main" id="{E54368FD-A15B-49A8-8E2B-B11E09113A94}"/>
              </a:ext>
            </a:extLst>
          </p:cNvPr>
          <p:cNvSpPr/>
          <p:nvPr/>
        </p:nvSpPr>
        <p:spPr>
          <a:xfrm>
            <a:off x="9246151" y="5043396"/>
            <a:ext cx="1872208" cy="417561"/>
          </a:xfrm>
          <a:prstGeom prst="wedgeRoundRectCallout">
            <a:avLst>
              <a:gd name="adj1" fmla="val 29438"/>
              <a:gd name="adj2" fmla="val -230372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编辑个人基本信息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6168008" y="2204864"/>
            <a:ext cx="4176464" cy="1672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  <p:sp>
        <p:nvSpPr>
          <p:cNvPr id="52" name="圆角矩形标注 5">
            <a:extLst>
              <a:ext uri="{FF2B5EF4-FFF2-40B4-BE49-F238E27FC236}">
                <a16:creationId xmlns="" xmlns:a16="http://schemas.microsoft.com/office/drawing/2014/main" id="{E54368FD-A15B-49A8-8E2B-B11E09113A94}"/>
              </a:ext>
            </a:extLst>
          </p:cNvPr>
          <p:cNvSpPr/>
          <p:nvPr/>
        </p:nvSpPr>
        <p:spPr>
          <a:xfrm>
            <a:off x="8400256" y="2586833"/>
            <a:ext cx="2664296" cy="817245"/>
          </a:xfrm>
          <a:prstGeom prst="wedgeRoundRectCallout">
            <a:avLst>
              <a:gd name="adj1" fmla="val 3704"/>
              <a:gd name="adj2" fmla="val 197999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可在线留言给学院的招生负责人，咨询有关问题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95800" y="188640"/>
            <a:ext cx="4464496" cy="52322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和招生负责人在线沟通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94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675"/>
            <a:ext cx="12192000" cy="393065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2207568" y="410117"/>
            <a:ext cx="6192688" cy="523220"/>
          </a:xfrm>
          <a:prstGeom prst="rect">
            <a:avLst/>
          </a:prstGeom>
          <a:noFill/>
          <a:ln w="9525" cmpd="sng">
            <a:noFill/>
            <a:beve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考生申请、与招生导师在线沟通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683287" y="908720"/>
            <a:ext cx="2232248" cy="817245"/>
          </a:xfrm>
          <a:prstGeom prst="wedgeRoundRectCallout">
            <a:avLst>
              <a:gd name="adj1" fmla="val 79945"/>
              <a:gd name="adj2" fmla="val 200522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可点击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报考，系统会自动提示和引导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704512" y="1867885"/>
            <a:ext cx="1368032" cy="459700"/>
          </a:xfrm>
          <a:prstGeom prst="wedgeRoundRectCallout">
            <a:avLst>
              <a:gd name="adj1" fmla="val 18879"/>
              <a:gd name="adj2" fmla="val 190806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报考时间日程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8786403" y="3439169"/>
            <a:ext cx="1872208" cy="817245"/>
          </a:xfrm>
          <a:prstGeom prst="wedgeRoundRectCallout">
            <a:avLst>
              <a:gd name="adj1" fmla="val 101627"/>
              <a:gd name="adj2" fmla="val -27753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考生可以和 报考导师在线沟通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97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 sz="2800" b="1" dirty="0" smtClean="0">
            <a:solidFill>
              <a:schemeClr val="accent6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232</Words>
  <Application>Microsoft Office PowerPoint</Application>
  <PresentationFormat>宽屏</PresentationFormat>
  <Paragraphs>20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微软雅黑</vt:lpstr>
      <vt:lpstr>宋体</vt:lpstr>
      <vt:lpstr>Arial</vt:lpstr>
      <vt:lpstr>Calibri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yazhou hu</dc:creator>
  <cp:lastModifiedBy>admin</cp:lastModifiedBy>
  <cp:revision>377</cp:revision>
  <cp:lastPrinted>2021-03-16T07:39:22Z</cp:lastPrinted>
  <dcterms:created xsi:type="dcterms:W3CDTF">2021-01-18T07:59:30Z</dcterms:created>
  <dcterms:modified xsi:type="dcterms:W3CDTF">2023-10-09T08:42:30Z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