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92" r:id="rId3"/>
    <p:sldId id="290" r:id="rId4"/>
    <p:sldId id="296" r:id="rId5"/>
    <p:sldId id="270" r:id="rId6"/>
    <p:sldId id="284" r:id="rId7"/>
    <p:sldId id="272" r:id="rId8"/>
    <p:sldId id="273" r:id="rId9"/>
    <p:sldId id="275" r:id="rId10"/>
    <p:sldId id="285" r:id="rId11"/>
    <p:sldId id="289" r:id="rId12"/>
    <p:sldId id="286" r:id="rId13"/>
    <p:sldId id="294" r:id="rId14"/>
    <p:sldId id="293" r:id="rId15"/>
    <p:sldId id="295" r:id="rId16"/>
    <p:sldId id="274" r:id="rId17"/>
    <p:sldId id="288" r:id="rId18"/>
  </p:sldIdLst>
  <p:sldSz cx="10160000" cy="5715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1">
          <p15:clr>
            <a:srgbClr val="A4A3A4"/>
          </p15:clr>
        </p15:guide>
        <p15:guide id="2" pos="3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5">
          <p15:clr>
            <a:srgbClr val="A4A3A4"/>
          </p15:clr>
        </p15:guide>
        <p15:guide id="2" pos="21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C11"/>
    <a:srgbClr val="0F0C0F"/>
    <a:srgbClr val="101417"/>
    <a:srgbClr val="0E0F13"/>
    <a:srgbClr val="0E0C0D"/>
    <a:srgbClr val="432F24"/>
    <a:srgbClr val="604337"/>
    <a:srgbClr val="2D221C"/>
    <a:srgbClr val="0C0608"/>
    <a:srgbClr val="121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2" autoAdjust="0"/>
    <p:restoredTop sz="94296" autoAdjust="0"/>
  </p:normalViewPr>
  <p:slideViewPr>
    <p:cSldViewPr>
      <p:cViewPr varScale="1">
        <p:scale>
          <a:sx n="100" d="100"/>
          <a:sy n="100" d="100"/>
        </p:scale>
        <p:origin x="773" y="58"/>
      </p:cViewPr>
      <p:guideLst>
        <p:guide orient="horz" pos="1791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65"/>
        <p:guide pos="21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388176-AB55-417B-94FA-26B459229E57}" type="datetimeFigureOut">
              <a:rPr lang="zh-CN" altLang="en-US"/>
              <a:t>2023/8/10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CD17DE-804E-4D3F-9707-2319C9ED73F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0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2" y="1775359"/>
            <a:ext cx="8636001" cy="122502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238500"/>
            <a:ext cx="71120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AF07DA5-704A-4765-9A33-44090D1CE3D2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D3F5A77-71AD-4A03-8C73-6EC4F2C6F5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1" y="1333501"/>
            <a:ext cx="91440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0A1500-644B-4122-A5D7-BB53736E0286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682ACA-2419-4546-A48C-C5363E4946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70"/>
            <a:ext cx="2286000" cy="48762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1" y="228870"/>
            <a:ext cx="6688667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9B19F19-965C-429C-970F-DF74E221992D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60645A-E07B-4146-BF6A-FF3A09891C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595" y="833423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1178D5-95DF-47B9-8357-54B8DE94BA44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DB094D-E4FC-4729-9DFA-BA143D094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6237"/>
            <a:ext cx="8636000" cy="122413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09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23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17"/>
            <a:ext cx="8636000" cy="1135944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1820"/>
            <a:ext cx="8636000" cy="125059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194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194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2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8820"/>
            <a:ext cx="4489098" cy="534458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3278"/>
            <a:ext cx="4489098" cy="329141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0" y="1278820"/>
            <a:ext cx="4490861" cy="534458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0" y="1813278"/>
            <a:ext cx="4490861" cy="329141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8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3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754" y="214314"/>
            <a:ext cx="6191257" cy="5714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469" y="1000112"/>
            <a:ext cx="9525067" cy="421484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8751" y="5429250"/>
            <a:ext cx="142875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992DBC2-D271-4E6E-9AAA-E94F19EA55E2}" type="datetime1">
              <a:rPr lang="zh-CN" altLang="en-US"/>
              <a:t>2023/8/10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7543"/>
            <a:ext cx="3342570" cy="968374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152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1" y="1195917"/>
            <a:ext cx="3342570" cy="390877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9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72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1528"/>
            <a:ext cx="6096000" cy="3429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marL="0" marR="0" lvl="0" indent="0" algn="l" defTabSz="10159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55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3222"/>
            <a:ext cx="6096000" cy="67027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91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88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9306"/>
            <a:ext cx="2286000" cy="487538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9306"/>
            <a:ext cx="6688667" cy="487538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7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1" y="3672418"/>
            <a:ext cx="8636001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1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049167-738E-4F47-A0C8-1AB0831B1F35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DB25C0-E96F-4FD9-9E27-286698E51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2" y="1333501"/>
            <a:ext cx="4487333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6" y="1333501"/>
            <a:ext cx="4487333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7952D5-DF6F-4E48-88E2-94BD4DD0B809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1DDB415-4B9D-4C7A-92AE-C46CF9C6D4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3" y="1279261"/>
            <a:ext cx="4490861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3" y="1812396"/>
            <a:ext cx="4490861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4FB319-79EE-4BEE-92D3-9E6EE1736AA5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A413AED-25A2-427F-B587-41D0C22EEE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A8DAE1F-7ECB-422A-9933-E842E03AB365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B7D386-9B9A-40C6-A92C-48AA5D0BC3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D926307-3424-4365-997F-FF475A6DDD61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6669F1-C3B7-4594-A1CF-4B7916D38D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5" y="227541"/>
            <a:ext cx="3342570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80" y="227543"/>
            <a:ext cx="5679723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5" y="1195920"/>
            <a:ext cx="3342570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E6B9CB-3A9E-4A25-B787-E50DDBA54235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162E58-5E46-4001-8F7F-A47D8A94C9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6"/>
            <a:ext cx="60960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6C69C3-E8D5-45C9-B542-270C93E8D031}" type="datetime1">
              <a:rPr lang="zh-CN" altLang="en-US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6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748CF3C-A4EF-4F0E-8F1D-582B307C3B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1876" y="5500692"/>
            <a:ext cx="9128124" cy="1428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5472117"/>
            <a:ext cx="10160000" cy="158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" y="5500692"/>
            <a:ext cx="1746249" cy="142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" y="642938"/>
            <a:ext cx="7461250" cy="107950"/>
          </a:xfrm>
          <a:prstGeom prst="rect">
            <a:avLst/>
          </a:prstGeom>
          <a:solidFill>
            <a:sysClr val="window" lastClr="C7EDCC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C7EDCC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" y="642942"/>
            <a:ext cx="7461250" cy="53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755650"/>
            <a:ext cx="10160000" cy="15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 userDrawn="1"/>
        </p:nvSpPr>
        <p:spPr>
          <a:xfrm rot="10800000">
            <a:off x="2" y="642922"/>
            <a:ext cx="7620018" cy="10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1000"/>
                </a:schemeClr>
              </a:gs>
              <a:gs pos="100000">
                <a:schemeClr val="bg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33" name="图片 8" descr="logo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17" y="142860"/>
            <a:ext cx="22225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508000" y="229306"/>
            <a:ext cx="91440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508000" y="1333501"/>
            <a:ext cx="9144000" cy="377119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59"/>
            <a:ext cx="2370667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C39A1-130E-43A6-840C-B0C8D1787D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59"/>
            <a:ext cx="3217333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59"/>
            <a:ext cx="2370667" cy="30515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33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709525-3B9D-4D80-AB63-6FA578614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528" y="3145532"/>
            <a:ext cx="8715848" cy="1323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5333" b="1" dirty="0" smtClean="0">
                <a:ln w="28575">
                  <a:noFill/>
                </a:ln>
                <a:solidFill>
                  <a:srgbClr val="A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5333" b="1" dirty="0" smtClean="0">
                <a:ln w="28575">
                  <a:noFill/>
                </a:ln>
                <a:solidFill>
                  <a:srgbClr val="A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年度开题、预答辩说明</a:t>
            </a:r>
            <a:endParaRPr lang="zh-CN" altLang="en-US" sz="5333" b="1" dirty="0">
              <a:ln w="28575">
                <a:noFill/>
              </a:ln>
              <a:solidFill>
                <a:srgbClr val="A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71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05" y="841375"/>
            <a:ext cx="5422900" cy="4596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91485" y="2425700"/>
            <a:ext cx="2752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在线沟通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0985" y="12890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留言沟通</a:t>
            </a:r>
          </a:p>
        </p:txBody>
      </p:sp>
    </p:spTree>
    <p:extLst>
      <p:ext uri="{BB962C8B-B14F-4D97-AF65-F5344CB8AC3E}">
        <p14:creationId xmlns:p14="http://schemas.microsoft.com/office/powerpoint/2010/main" val="50285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43696" y="2425452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科研课题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资料，导师端实时同步，在线阅览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913284"/>
            <a:ext cx="19335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0985" y="12890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6633" y="1417340"/>
            <a:ext cx="628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论文预答辩应在正式答辩前3-6个月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答辩与答辩系统联动，预答辩结束后至少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3个月可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预答辩可以是初稿，重点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在于审查论文进展、分析框架、研究方法、使用的数据和基本结论等，以便发现问题后有较充足的时间修改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20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0985" y="12890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预答辩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68" y="1353046"/>
            <a:ext cx="5616624" cy="2511679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2631728" y="3145532"/>
            <a:ext cx="296417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47552" y="952936"/>
            <a:ext cx="5990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线上申请：进入北医研究生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综合服务门户（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yyfw.bjmu.edu.cn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064112" y="3954606"/>
            <a:ext cx="8670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生申请，导师、学院审批通过后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从系统中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导出预答辩表格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“答辩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专家意见与表决结果”处为预答辩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现场填写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，表格中所有签字为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亲笔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答辩结束后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内（逾期无法录入），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需将预答辩专家意见与表决结果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结果，并填写纸质版表格</a:t>
            </a:r>
            <a:endParaRPr lang="zh-CN" altLang="en-US" sz="16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05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11848" y="22814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纸质版档案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61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6064" y="707053"/>
            <a:ext cx="82786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全体研究生（专硕、八年制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北京大学医学部攻读博士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硕士学位研究生课题研究计划书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医学部攻读博士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硕士学位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研究生论文工作情况表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北京大学医学部博士研究生资格考试情况表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（仅限四年制科博填写）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《论文开题报告审核表》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（仅限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博生未在资格考试中开题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者填写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北京大学医学部硕士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博士学位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毕业论文预答辩表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八年制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《临床医学专业八年制二级学科科研计划书》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北京大学医学部硕士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博士学位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毕业论文预答辩表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及时填写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毕业前统一提交 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一式一份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985" y="128905"/>
            <a:ext cx="443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纸质版档案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312" y="2005437"/>
            <a:ext cx="432048" cy="442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634" y="3907951"/>
            <a:ext cx="432048" cy="4425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8352" y="19035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北医研究生教育管理系统下载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4682" y="3981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北医教育处网下载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0985" y="128905"/>
            <a:ext cx="525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488" y="1004005"/>
            <a:ext cx="892899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1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、封皮专业名称、导师职称要填写齐全，如张</a:t>
            </a: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**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教授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，封面信息不可</a:t>
            </a:r>
            <a:r>
              <a:rPr lang="zh-CN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手写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zh-CN" altLang="zh-CN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2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、导师、教研室签字处，不能只有签名，需要写明意见，如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“同意”或“属实”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等，意见只能是导师亲笔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手写或打印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导师签字需亲笔手写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，不可使用签名</a:t>
            </a:r>
            <a:r>
              <a:rPr lang="zh-CN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章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zh-CN" altLang="zh-CN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3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、不能改变表格原有格式。签字页一定保持原表格样式，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不能跨页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zh-CN" altLang="zh-CN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4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、发言记录人不能是本人，需为其他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同学手写签字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zh-CN" altLang="zh-CN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5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年制科博，开题评议的同时，由委员对博士生进行广泛提问，考察学生是否对本学科发展动态有深入了解和研究，是否熟悉相关学科领域知识，是否具有独立分析、逻辑思维及语言表达能力。考察结果作为博士生资格考试的口试成绩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其中，《资格考试情况表》最后的“博士研究生综合考核口试评分表”开题委员</a:t>
            </a:r>
            <a:r>
              <a:rPr lang="zh-CN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每人一张</a:t>
            </a:r>
            <a:r>
              <a:rPr lang="zh-CN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进行打分，最后将每项的平均分，填入表六“课程综合考试记录”</a:t>
            </a:r>
            <a:r>
              <a:rPr lang="zh-CN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_GB231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6</a:t>
            </a:r>
            <a:r>
              <a:rPr lang="zh-CN" altLang="zh-CN" sz="1400" b="1" kern="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、重要提示：</a:t>
            </a:r>
            <a:r>
              <a:rPr lang="zh-CN" altLang="zh-CN" sz="1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“签字”是签字者身份的证明，具有法律效益，不可冒充伪造，不可使用签名章</a:t>
            </a:r>
            <a:r>
              <a:rPr lang="zh-CN" altLang="zh-CN" sz="1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b="1" kern="1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1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一经</a:t>
            </a:r>
            <a:r>
              <a:rPr lang="zh-CN" altLang="zh-CN" sz="1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发现伪造签字，按《北京大学学生违纪处分办法》严肃处理</a:t>
            </a:r>
            <a:r>
              <a:rPr lang="zh-CN" altLang="zh-CN" sz="1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0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37760"/>
              </p:ext>
            </p:extLst>
          </p:nvPr>
        </p:nvGraphicFramePr>
        <p:xfrm>
          <a:off x="399481" y="1129308"/>
          <a:ext cx="9145014" cy="340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338"/>
                <a:gridCol w="3048338"/>
                <a:gridCol w="3048338"/>
              </a:tblGrid>
              <a:tr h="67687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开题</a:t>
                      </a:r>
                      <a:endParaRPr lang="zh-CN" altLang="en-US" sz="2800" b="1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预答辩</a:t>
                      </a:r>
                      <a:endParaRPr lang="zh-CN" altLang="en-US" sz="2800" b="1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年制科博、专博、科硕 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研二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月底前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答辩前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3-6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八年制</a:t>
                      </a:r>
                      <a:endParaRPr lang="en-US" altLang="zh-CN" sz="2000" dirty="0" smtClean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研二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大七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)9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月底前 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答辩前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3-6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2000" kern="12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年制科博、直博</a:t>
                      </a:r>
                      <a:endParaRPr lang="zh-CN" altLang="en-US" sz="2000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研三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月底前 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答辩前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3-6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000" kern="12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专硕</a:t>
                      </a:r>
                      <a:endParaRPr lang="zh-CN" altLang="en-US" sz="2000" kern="12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研三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月底前 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/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1448" y="4642753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文件：教学网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信息交流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工作文件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《北京大学临床肿瘤学院研究生培养与学位论文工作管理规定》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导师可以参加委员会，但不可以担任主席</a:t>
            </a:r>
            <a:r>
              <a:rPr lang="en-US" altLang="zh-CN" sz="1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其他答辩委员及时间要求，详阅</a:t>
            </a:r>
            <a:r>
              <a:rPr lang="zh-CN" altLang="en-US" sz="1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1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984" y="128905"/>
            <a:ext cx="330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开题、预答辩时间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6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51808" y="22814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教学网系统申报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3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3" y="1201316"/>
            <a:ext cx="9378656" cy="35231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3496" y="4009628"/>
            <a:ext cx="648072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454265" y="3721596"/>
            <a:ext cx="601399" cy="4270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联系 12"/>
          <p:cNvSpPr/>
          <p:nvPr/>
        </p:nvSpPr>
        <p:spPr>
          <a:xfrm>
            <a:off x="9197919" y="2281436"/>
            <a:ext cx="432048" cy="357562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44296" y="2842704"/>
            <a:ext cx="260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，填写具体内容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985" y="128905"/>
            <a:ext cx="2731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我的课题研究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52" y="793712"/>
            <a:ext cx="6910539" cy="4655382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2487712" y="4101174"/>
            <a:ext cx="309635" cy="3324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流程图: 联系 4"/>
          <p:cNvSpPr/>
          <p:nvPr/>
        </p:nvSpPr>
        <p:spPr>
          <a:xfrm>
            <a:off x="1047552" y="4441676"/>
            <a:ext cx="1923916" cy="576064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1568" y="3121403"/>
            <a:ext cx="64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如涉密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，请勾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选“是”→  开题及课题设计相关资料，不进入“方法学审核流程”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，由导师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负责质控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0985" y="128905"/>
            <a:ext cx="2731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课题涉密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05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8" y="1777380"/>
            <a:ext cx="9601200" cy="1838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55664" y="1849388"/>
            <a:ext cx="5904656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9760" y="121507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按科研工作顺序，从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左至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右，依次填写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903536" y="2072660"/>
            <a:ext cx="783703" cy="164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51608" y="400405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如遇特殊情况改题，需增设新的“科研课题”再添加新“开题报告”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如确定改题，尽快填报系统，以免延误答辩时间</a:t>
            </a:r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大括号 11"/>
          <p:cNvSpPr/>
          <p:nvPr/>
        </p:nvSpPr>
        <p:spPr>
          <a:xfrm rot="5400000">
            <a:off x="2946909" y="2571270"/>
            <a:ext cx="1601885" cy="1080120"/>
          </a:xfrm>
          <a:prstGeom prst="rightBrace">
            <a:avLst>
              <a:gd name="adj1" fmla="val 8333"/>
              <a:gd name="adj2" fmla="val 4843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0985" y="128905"/>
            <a:ext cx="2731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我的课题研究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0" y="3677145"/>
            <a:ext cx="6993446" cy="1923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6" y="951816"/>
            <a:ext cx="8474890" cy="227683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15904" y="1273324"/>
            <a:ext cx="648072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16104" y="26970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橙色高亮，表示此模块“待填写”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279800" y="2836191"/>
            <a:ext cx="1303" cy="6249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049085" y="97841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如有多个课题，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此处选择与开题报告对应的课题名称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7672288" y="2209447"/>
            <a:ext cx="338240" cy="398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1393" y="355016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此处无法上传图片，“技术路线图”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通过“上传文件”提交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流程图: 联系 19"/>
          <p:cNvSpPr/>
          <p:nvPr/>
        </p:nvSpPr>
        <p:spPr>
          <a:xfrm>
            <a:off x="6379218" y="5097167"/>
            <a:ext cx="572990" cy="352621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368032" y="3948159"/>
            <a:ext cx="1080120" cy="11705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022038" y="4695693"/>
            <a:ext cx="289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系统填报中未阐明的问题，可以上传文件，补充说明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985" y="128905"/>
            <a:ext cx="443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逐一、按序、填写完整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656320"/>
            <a:ext cx="8666559" cy="236072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240240" y="5233764"/>
            <a:ext cx="2370666" cy="303212"/>
          </a:xfrm>
        </p:spPr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4" y="913284"/>
            <a:ext cx="9467850" cy="16954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287912" y="1751410"/>
            <a:ext cx="567679" cy="3860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335584" y="464771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详细填写方法学设计的内容，提交后由“方法学团队”老师审阅，提出反馈意见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8824416" y="2512399"/>
            <a:ext cx="397947" cy="4729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形标注 44"/>
          <p:cNvSpPr/>
          <p:nvPr/>
        </p:nvSpPr>
        <p:spPr>
          <a:xfrm>
            <a:off x="2735553" y="2395562"/>
            <a:ext cx="1623703" cy="610791"/>
          </a:xfrm>
          <a:prstGeom prst="wedgeEllipseCallout">
            <a:avLst>
              <a:gd name="adj1" fmla="val 57326"/>
              <a:gd name="adj2" fmla="val -103426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09D8E64F-164F-C2A3-6AFF-91C3E857E0FF}"/>
              </a:ext>
            </a:extLst>
          </p:cNvPr>
          <p:cNvSpPr/>
          <p:nvPr/>
        </p:nvSpPr>
        <p:spPr>
          <a:xfrm>
            <a:off x="184167" y="1022324"/>
            <a:ext cx="1432322" cy="301138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0984" y="5233764"/>
            <a:ext cx="2370666" cy="303212"/>
          </a:xfrm>
        </p:spPr>
        <p:txBody>
          <a:bodyPr/>
          <a:lstStyle/>
          <a:p>
            <a:pPr>
              <a:defRPr/>
            </a:pPr>
            <a:fld id="{C56669F1-C3B7-4594-A1CF-4B7916D38DF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9A07821-B3B0-1F3A-2C45-D5966C7BD6CF}"/>
              </a:ext>
            </a:extLst>
          </p:cNvPr>
          <p:cNvSpPr/>
          <p:nvPr/>
        </p:nvSpPr>
        <p:spPr>
          <a:xfrm>
            <a:off x="407482" y="1333377"/>
            <a:ext cx="944946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/>
              <a:t>导师</a:t>
            </a:r>
            <a:r>
              <a:rPr lang="zh-CN" altLang="en-US" sz="1400" dirty="0" smtClean="0">
                <a:solidFill>
                  <a:srgbClr val="0070C0"/>
                </a:solidFill>
              </a:rPr>
              <a:t>初审</a:t>
            </a:r>
            <a:endParaRPr lang="en-US" altLang="zh-CN" sz="1400" dirty="0">
              <a:solidFill>
                <a:srgbClr val="0070C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C29484-54F0-BFB1-FDD0-14E9F6346AEC}"/>
              </a:ext>
            </a:extLst>
          </p:cNvPr>
          <p:cNvSpPr/>
          <p:nvPr/>
        </p:nvSpPr>
        <p:spPr>
          <a:xfrm>
            <a:off x="3495691" y="1372018"/>
            <a:ext cx="1468732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/>
              <a:t>临床流行病中心</a:t>
            </a:r>
            <a:endParaRPr lang="en-US" altLang="zh-CN" sz="1400" dirty="0"/>
          </a:p>
          <a:p>
            <a:r>
              <a:rPr lang="zh-CN" altLang="en-US" sz="1400" dirty="0" smtClean="0">
                <a:solidFill>
                  <a:srgbClr val="C00000"/>
                </a:solidFill>
              </a:rPr>
              <a:t>初审、</a:t>
            </a:r>
            <a:r>
              <a:rPr lang="zh-CN" altLang="en-US" sz="1400" b="1" dirty="0" smtClean="0">
                <a:solidFill>
                  <a:srgbClr val="7030A0"/>
                </a:solidFill>
              </a:rPr>
              <a:t>在线沟通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C39114-1E93-7398-3E15-133959EDB975}"/>
              </a:ext>
            </a:extLst>
          </p:cNvPr>
          <p:cNvSpPr/>
          <p:nvPr/>
        </p:nvSpPr>
        <p:spPr>
          <a:xfrm>
            <a:off x="3608467" y="3205127"/>
            <a:ext cx="1334176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 smtClean="0"/>
              <a:t>“中心” </a:t>
            </a:r>
            <a:r>
              <a:rPr lang="zh-CN" altLang="en-US" sz="1400" dirty="0" smtClean="0">
                <a:solidFill>
                  <a:srgbClr val="C00000"/>
                </a:solidFill>
              </a:rPr>
              <a:t>复审</a:t>
            </a:r>
            <a:endParaRPr lang="zh-CN" altLang="en-US" sz="1400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7AB1B81-A337-CBF9-7FC2-3710CC004A82}"/>
              </a:ext>
            </a:extLst>
          </p:cNvPr>
          <p:cNvSpPr/>
          <p:nvPr/>
        </p:nvSpPr>
        <p:spPr>
          <a:xfrm>
            <a:off x="1793343" y="3213929"/>
            <a:ext cx="1264776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“中心”</a:t>
            </a:r>
            <a:r>
              <a:rPr lang="zh-CN" altLang="en-US" sz="1400" dirty="0" smtClean="0">
                <a:solidFill>
                  <a:srgbClr val="C00000"/>
                </a:solidFill>
              </a:rPr>
              <a:t>会审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6B00D652-2FCD-965A-01A0-AE26465A7C38}"/>
              </a:ext>
            </a:extLst>
          </p:cNvPr>
          <p:cNvSpPr/>
          <p:nvPr/>
        </p:nvSpPr>
        <p:spPr>
          <a:xfrm>
            <a:off x="412379" y="3205127"/>
            <a:ext cx="1009370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/>
              <a:t>导师</a:t>
            </a:r>
            <a:r>
              <a:rPr lang="zh-CN" altLang="en-US" sz="1400" dirty="0" smtClean="0">
                <a:solidFill>
                  <a:srgbClr val="0070C0"/>
                </a:solidFill>
              </a:rPr>
              <a:t>终审</a:t>
            </a:r>
            <a:endParaRPr lang="en-US" altLang="zh-CN" sz="1400" dirty="0">
              <a:solidFill>
                <a:srgbClr val="0070C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>
            <a:off x="1407346" y="1658543"/>
            <a:ext cx="373548" cy="8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006A738-6A2E-4FDF-923B-384FDB65B748}"/>
              </a:ext>
            </a:extLst>
          </p:cNvPr>
          <p:cNvSpPr/>
          <p:nvPr/>
        </p:nvSpPr>
        <p:spPr>
          <a:xfrm>
            <a:off x="237933" y="4562571"/>
            <a:ext cx="1224937" cy="51430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导师  双审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5F56F42B-305A-2865-C7F0-D635D251468D}"/>
              </a:ext>
            </a:extLst>
          </p:cNvPr>
          <p:cNvSpPr/>
          <p:nvPr/>
        </p:nvSpPr>
        <p:spPr>
          <a:xfrm>
            <a:off x="1988083" y="1333377"/>
            <a:ext cx="916338" cy="57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 smtClean="0"/>
              <a:t>学生</a:t>
            </a:r>
            <a:endParaRPr lang="en-US" altLang="zh-CN" sz="1400" dirty="0" smtClean="0"/>
          </a:p>
          <a:p>
            <a:r>
              <a:rPr lang="zh-CN" altLang="en-US" sz="1400" dirty="0" smtClean="0"/>
              <a:t>在线提交</a:t>
            </a:r>
            <a:endParaRPr lang="zh-CN" altLang="en-US" sz="1400" dirty="0"/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0415417-F893-A464-8318-3D6B672EC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1" y="998239"/>
            <a:ext cx="3549352" cy="266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8" name="直接箭头连接符 27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 flipV="1">
            <a:off x="6625130" y="3525644"/>
            <a:ext cx="395680" cy="8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 flipH="1">
            <a:off x="1435803" y="3500454"/>
            <a:ext cx="330201" cy="4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 flipH="1">
            <a:off x="3163270" y="3525644"/>
            <a:ext cx="310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>
            <a:off x="3028174" y="1667345"/>
            <a:ext cx="4251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7540720B-E7FE-B415-C615-8C14E6AB3B80}"/>
              </a:ext>
            </a:extLst>
          </p:cNvPr>
          <p:cNvCxnSpPr/>
          <p:nvPr/>
        </p:nvCxnSpPr>
        <p:spPr>
          <a:xfrm>
            <a:off x="4719960" y="2140490"/>
            <a:ext cx="1194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>
            <a:off x="4036595" y="1620610"/>
            <a:ext cx="977471" cy="452030"/>
          </a:xfrm>
          <a:custGeom>
            <a:avLst/>
            <a:gdLst>
              <a:gd name="connsiteX0" fmla="*/ 70585 w 977471"/>
              <a:gd name="connsiteY0" fmla="*/ 71030 h 452030"/>
              <a:gd name="connsiteX1" fmla="*/ 32485 w 977471"/>
              <a:gd name="connsiteY1" fmla="*/ 93890 h 452030"/>
              <a:gd name="connsiteX2" fmla="*/ 24865 w 977471"/>
              <a:gd name="connsiteY2" fmla="*/ 116750 h 452030"/>
              <a:gd name="connsiteX3" fmla="*/ 9625 w 977471"/>
              <a:gd name="connsiteY3" fmla="*/ 139610 h 452030"/>
              <a:gd name="connsiteX4" fmla="*/ 9625 w 977471"/>
              <a:gd name="connsiteY4" fmla="*/ 314870 h 452030"/>
              <a:gd name="connsiteX5" fmla="*/ 17245 w 977471"/>
              <a:gd name="connsiteY5" fmla="*/ 337730 h 452030"/>
              <a:gd name="connsiteX6" fmla="*/ 108685 w 977471"/>
              <a:gd name="connsiteY6" fmla="*/ 413930 h 452030"/>
              <a:gd name="connsiteX7" fmla="*/ 139165 w 977471"/>
              <a:gd name="connsiteY7" fmla="*/ 421550 h 452030"/>
              <a:gd name="connsiteX8" fmla="*/ 162025 w 977471"/>
              <a:gd name="connsiteY8" fmla="*/ 436790 h 452030"/>
              <a:gd name="connsiteX9" fmla="*/ 268705 w 977471"/>
              <a:gd name="connsiteY9" fmla="*/ 452030 h 452030"/>
              <a:gd name="connsiteX10" fmla="*/ 725905 w 977471"/>
              <a:gd name="connsiteY10" fmla="*/ 444410 h 452030"/>
              <a:gd name="connsiteX11" fmla="*/ 817345 w 977471"/>
              <a:gd name="connsiteY11" fmla="*/ 421550 h 452030"/>
              <a:gd name="connsiteX12" fmla="*/ 840205 w 977471"/>
              <a:gd name="connsiteY12" fmla="*/ 406310 h 452030"/>
              <a:gd name="connsiteX13" fmla="*/ 885925 w 977471"/>
              <a:gd name="connsiteY13" fmla="*/ 383450 h 452030"/>
              <a:gd name="connsiteX14" fmla="*/ 939265 w 977471"/>
              <a:gd name="connsiteY14" fmla="*/ 314870 h 452030"/>
              <a:gd name="connsiteX15" fmla="*/ 962125 w 977471"/>
              <a:gd name="connsiteY15" fmla="*/ 292010 h 452030"/>
              <a:gd name="connsiteX16" fmla="*/ 977365 w 977471"/>
              <a:gd name="connsiteY16" fmla="*/ 246290 h 452030"/>
              <a:gd name="connsiteX17" fmla="*/ 962125 w 977471"/>
              <a:gd name="connsiteY17" fmla="*/ 131990 h 452030"/>
              <a:gd name="connsiteX18" fmla="*/ 946885 w 977471"/>
              <a:gd name="connsiteY18" fmla="*/ 109130 h 452030"/>
              <a:gd name="connsiteX19" fmla="*/ 893545 w 977471"/>
              <a:gd name="connsiteY19" fmla="*/ 40550 h 452030"/>
              <a:gd name="connsiteX20" fmla="*/ 840205 w 977471"/>
              <a:gd name="connsiteY20" fmla="*/ 25310 h 452030"/>
              <a:gd name="connsiteX21" fmla="*/ 703045 w 977471"/>
              <a:gd name="connsiteY21" fmla="*/ 17690 h 452030"/>
              <a:gd name="connsiteX22" fmla="*/ 649705 w 977471"/>
              <a:gd name="connsiteY22" fmla="*/ 10070 h 452030"/>
              <a:gd name="connsiteX23" fmla="*/ 85825 w 977471"/>
              <a:gd name="connsiteY23" fmla="*/ 10070 h 452030"/>
              <a:gd name="connsiteX24" fmla="*/ 62965 w 977471"/>
              <a:gd name="connsiteY24" fmla="*/ 17690 h 452030"/>
              <a:gd name="connsiteX25" fmla="*/ 40105 w 977471"/>
              <a:gd name="connsiteY25" fmla="*/ 40550 h 452030"/>
              <a:gd name="connsiteX26" fmla="*/ 32485 w 977471"/>
              <a:gd name="connsiteY26" fmla="*/ 147230 h 4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77471" h="452030">
                <a:moveTo>
                  <a:pt x="70585" y="71030"/>
                </a:moveTo>
                <a:cubicBezTo>
                  <a:pt x="57885" y="78650"/>
                  <a:pt x="42958" y="83417"/>
                  <a:pt x="32485" y="93890"/>
                </a:cubicBezTo>
                <a:cubicBezTo>
                  <a:pt x="26805" y="99570"/>
                  <a:pt x="28457" y="109566"/>
                  <a:pt x="24865" y="116750"/>
                </a:cubicBezTo>
                <a:cubicBezTo>
                  <a:pt x="20769" y="124941"/>
                  <a:pt x="14705" y="131990"/>
                  <a:pt x="9625" y="139610"/>
                </a:cubicBezTo>
                <a:cubicBezTo>
                  <a:pt x="-3773" y="220001"/>
                  <a:pt x="-2633" y="192291"/>
                  <a:pt x="9625" y="314870"/>
                </a:cubicBezTo>
                <a:cubicBezTo>
                  <a:pt x="10424" y="322862"/>
                  <a:pt x="12314" y="331390"/>
                  <a:pt x="17245" y="337730"/>
                </a:cubicBezTo>
                <a:cubicBezTo>
                  <a:pt x="29599" y="353614"/>
                  <a:pt x="84394" y="407857"/>
                  <a:pt x="108685" y="413930"/>
                </a:cubicBezTo>
                <a:lnTo>
                  <a:pt x="139165" y="421550"/>
                </a:lnTo>
                <a:cubicBezTo>
                  <a:pt x="146785" y="426630"/>
                  <a:pt x="153337" y="433894"/>
                  <a:pt x="162025" y="436790"/>
                </a:cubicBezTo>
                <a:cubicBezTo>
                  <a:pt x="175209" y="441185"/>
                  <a:pt x="262311" y="451231"/>
                  <a:pt x="268705" y="452030"/>
                </a:cubicBezTo>
                <a:lnTo>
                  <a:pt x="725905" y="444410"/>
                </a:lnTo>
                <a:cubicBezTo>
                  <a:pt x="743861" y="443866"/>
                  <a:pt x="802311" y="431573"/>
                  <a:pt x="817345" y="421550"/>
                </a:cubicBezTo>
                <a:cubicBezTo>
                  <a:pt x="824965" y="416470"/>
                  <a:pt x="832014" y="410406"/>
                  <a:pt x="840205" y="406310"/>
                </a:cubicBezTo>
                <a:cubicBezTo>
                  <a:pt x="874572" y="389127"/>
                  <a:pt x="853168" y="410747"/>
                  <a:pt x="885925" y="383450"/>
                </a:cubicBezTo>
                <a:cubicBezTo>
                  <a:pt x="950274" y="329826"/>
                  <a:pt x="854302" y="399833"/>
                  <a:pt x="939265" y="314870"/>
                </a:cubicBezTo>
                <a:lnTo>
                  <a:pt x="962125" y="292010"/>
                </a:lnTo>
                <a:cubicBezTo>
                  <a:pt x="967205" y="276770"/>
                  <a:pt x="978699" y="262299"/>
                  <a:pt x="977365" y="246290"/>
                </a:cubicBezTo>
                <a:cubicBezTo>
                  <a:pt x="975663" y="225861"/>
                  <a:pt x="977688" y="163116"/>
                  <a:pt x="962125" y="131990"/>
                </a:cubicBezTo>
                <a:cubicBezTo>
                  <a:pt x="958029" y="123799"/>
                  <a:pt x="950981" y="117321"/>
                  <a:pt x="946885" y="109130"/>
                </a:cubicBezTo>
                <a:cubicBezTo>
                  <a:pt x="931450" y="78261"/>
                  <a:pt x="947626" y="58577"/>
                  <a:pt x="893545" y="40550"/>
                </a:cubicBezTo>
                <a:cubicBezTo>
                  <a:pt x="880013" y="36039"/>
                  <a:pt x="853361" y="26506"/>
                  <a:pt x="840205" y="25310"/>
                </a:cubicBezTo>
                <a:cubicBezTo>
                  <a:pt x="794603" y="21164"/>
                  <a:pt x="748765" y="20230"/>
                  <a:pt x="703045" y="17690"/>
                </a:cubicBezTo>
                <a:cubicBezTo>
                  <a:pt x="685265" y="15150"/>
                  <a:pt x="667576" y="11857"/>
                  <a:pt x="649705" y="10070"/>
                </a:cubicBezTo>
                <a:cubicBezTo>
                  <a:pt x="446414" y="-10259"/>
                  <a:pt x="348523" y="5763"/>
                  <a:pt x="85825" y="10070"/>
                </a:cubicBezTo>
                <a:cubicBezTo>
                  <a:pt x="78205" y="12610"/>
                  <a:pt x="69648" y="13235"/>
                  <a:pt x="62965" y="17690"/>
                </a:cubicBezTo>
                <a:cubicBezTo>
                  <a:pt x="53999" y="23668"/>
                  <a:pt x="46083" y="31584"/>
                  <a:pt x="40105" y="40550"/>
                </a:cubicBezTo>
                <a:cubicBezTo>
                  <a:pt x="23650" y="65233"/>
                  <a:pt x="32485" y="141238"/>
                  <a:pt x="32485" y="14723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14" y="4812923"/>
            <a:ext cx="1299006" cy="563116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993604" y="2393113"/>
            <a:ext cx="136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及时关注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回复留言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91" y="3896494"/>
            <a:ext cx="6393562" cy="1365145"/>
          </a:xfrm>
          <a:prstGeom prst="rect">
            <a:avLst/>
          </a:prstGeom>
        </p:spPr>
      </p:pic>
      <p:sp>
        <p:nvSpPr>
          <p:cNvPr id="47" name="流程图: 联系 46"/>
          <p:cNvSpPr/>
          <p:nvPr/>
        </p:nvSpPr>
        <p:spPr>
          <a:xfrm>
            <a:off x="9235183" y="4297661"/>
            <a:ext cx="654070" cy="965672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60985" y="128905"/>
            <a:ext cx="443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方法学审核流程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643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E2NjcyY2VkMjEyZDZkYjUwMzBjZTcyYzgyNmY5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>
          <a:defRPr dirty="0" smtClean="0">
            <a:solidFill>
              <a:schemeClr val="tx1"/>
            </a:solidFill>
            <a:latin typeface="华文琥珀" panose="02010800040101010101" pitchFamily="2" charset="-122"/>
            <a:ea typeface="华文琥珀" panose="020108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880</Words>
  <Application>Microsoft Office PowerPoint</Application>
  <PresentationFormat>自定义</PresentationFormat>
  <Paragraphs>101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仿宋_GB2312</vt:lpstr>
      <vt:lpstr>黑体</vt:lpstr>
      <vt:lpstr>华文琥珀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</cp:lastModifiedBy>
  <cp:revision>490</cp:revision>
  <dcterms:created xsi:type="dcterms:W3CDTF">2017-01-17T02:01:00Z</dcterms:created>
  <dcterms:modified xsi:type="dcterms:W3CDTF">2023-08-10T03:02:57Z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DB56C6ACECB84F49BB46077F42166E8E</vt:lpwstr>
  </property>
</Properties>
</file>