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92" r:id="rId3"/>
    <p:sldId id="294" r:id="rId4"/>
    <p:sldId id="293" r:id="rId5"/>
    <p:sldId id="303" r:id="rId6"/>
    <p:sldId id="288" r:id="rId7"/>
  </p:sldIdLst>
  <p:sldSz cx="10160000" cy="5715000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1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5">
          <p15:clr>
            <a:srgbClr val="A4A3A4"/>
          </p15:clr>
        </p15:guide>
        <p15:guide id="2" pos="21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C11"/>
    <a:srgbClr val="0F0C0F"/>
    <a:srgbClr val="101417"/>
    <a:srgbClr val="0E0F13"/>
    <a:srgbClr val="0E0C0D"/>
    <a:srgbClr val="432F24"/>
    <a:srgbClr val="604337"/>
    <a:srgbClr val="2D221C"/>
    <a:srgbClr val="0C0608"/>
    <a:srgbClr val="121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2" autoAdjust="0"/>
    <p:restoredTop sz="94296" autoAdjust="0"/>
  </p:normalViewPr>
  <p:slideViewPr>
    <p:cSldViewPr>
      <p:cViewPr varScale="1">
        <p:scale>
          <a:sx n="100" d="100"/>
          <a:sy n="100" d="100"/>
        </p:scale>
        <p:origin x="773" y="58"/>
      </p:cViewPr>
      <p:guideLst>
        <p:guide orient="horz" pos="1791"/>
        <p:guide pos="32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6"/>
    </p:cViewPr>
  </p:sorter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65"/>
        <p:guide pos="21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0388176-AB55-417B-94FA-26B459229E57}" type="datetimeFigureOut">
              <a:rPr lang="zh-CN" altLang="en-US"/>
              <a:t>2024/11/6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D17DE-804E-4D3F-9707-2319C9ED73F3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000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2" y="1775359"/>
            <a:ext cx="8636001" cy="1225021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1" y="3238500"/>
            <a:ext cx="71120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AF07DA5-704A-4765-9A33-44090D1CE3D2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D3F5A77-71AD-4A03-8C73-6EC4F2C6F5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1" y="228864"/>
            <a:ext cx="91440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1" y="1333501"/>
            <a:ext cx="91440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F0A1500-644B-4122-A5D7-BB53736E0286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D682ACA-2419-4546-A48C-C5363E4946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6000" y="228870"/>
            <a:ext cx="2286000" cy="487627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1" y="228870"/>
            <a:ext cx="6688667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9B19F19-965C-429C-970F-DF74E221992D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460645A-E07B-4146-BF6A-FF3A09891C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595" y="833423"/>
            <a:ext cx="91440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41178D5-95DF-47B9-8357-54B8DE94BA44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DB094D-E4FC-4729-9DFA-BA143D094A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62000" y="1776237"/>
            <a:ext cx="8636000" cy="1224139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093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238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570" y="3672417"/>
            <a:ext cx="8636000" cy="1135944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2570" y="2421820"/>
            <a:ext cx="8636000" cy="1250597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60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333501"/>
            <a:ext cx="4487333" cy="3771194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64667" y="1333501"/>
            <a:ext cx="4487333" cy="3771194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12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278820"/>
            <a:ext cx="4489098" cy="534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000" y="1813278"/>
            <a:ext cx="4489098" cy="3291417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61140" y="1278820"/>
            <a:ext cx="4490861" cy="534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61140" y="1813278"/>
            <a:ext cx="4490861" cy="3291417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87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080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13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754" y="214314"/>
            <a:ext cx="6191257" cy="571484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7469" y="1000112"/>
            <a:ext cx="9525067" cy="421484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58751" y="5429250"/>
            <a:ext cx="1428750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0992DBC2-D271-4E6E-9AAA-E94F19EA55E2}" type="datetime1">
              <a:rPr lang="zh-CN" altLang="en-US"/>
              <a:t>2024/11/6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1" y="227543"/>
            <a:ext cx="3342570" cy="968374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2278" y="227543"/>
            <a:ext cx="5679722" cy="4877152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1" y="1195917"/>
            <a:ext cx="3342570" cy="390877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190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72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91431" y="511528"/>
            <a:ext cx="6096000" cy="34290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pPr marL="0" marR="0" lvl="0" indent="0" algn="l" defTabSz="101599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556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91431" y="4473222"/>
            <a:ext cx="6096000" cy="67027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919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48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6000" y="229306"/>
            <a:ext cx="2286000" cy="4875389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229306"/>
            <a:ext cx="6688667" cy="4875389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5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571" y="3672418"/>
            <a:ext cx="8636001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02571" y="2422261"/>
            <a:ext cx="8636001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1049167-738E-4F47-A0C8-1AB0831B1F35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0DB25C0-E96F-4FD9-9E27-286698E51E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1" y="228864"/>
            <a:ext cx="91440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2" y="1333501"/>
            <a:ext cx="4487333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64666" y="1333501"/>
            <a:ext cx="4487333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C7952D5-DF6F-4E48-88E2-94BD4DD0B809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1DDB415-4B9D-4C7A-92AE-C46CF9C6D4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1" y="228864"/>
            <a:ext cx="91440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8000" y="1279261"/>
            <a:ext cx="4489098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61143" y="1279261"/>
            <a:ext cx="4490861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61143" y="1812396"/>
            <a:ext cx="4490861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14FB319-79EE-4BEE-92D3-9E6EE1736AA5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A413AED-25A2-427F-B587-41D0C22EEE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1" y="228864"/>
            <a:ext cx="91440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A8DAE1F-7ECB-422A-9933-E842E03AB365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FB7D386-9B9A-40C6-A92C-48AA5D0BC3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D926307-3424-4365-997F-FF475A6DDD61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56669F1-C3B7-4594-A1CF-4B7916D38D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005" y="227541"/>
            <a:ext cx="3342570" cy="9683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72280" y="227543"/>
            <a:ext cx="5679723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005" y="1195920"/>
            <a:ext cx="3342570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9E6B9CB-3A9E-4A25-B787-E50DDBA54235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9162E58-5E46-4001-8F7F-A47D8A94C9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91431" y="4472786"/>
            <a:ext cx="6096000" cy="6707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08001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E6C69C3-E8D5-45C9-B542-270C93E8D031}" type="datetime1">
              <a:rPr lang="zh-CN" altLang="en-US"/>
              <a:t>2024/11/6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71336" y="5297488"/>
            <a:ext cx="3217333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281333" y="5297488"/>
            <a:ext cx="2370666" cy="3032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748CF3C-A4EF-4F0E-8F1D-582B307C3B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31876" y="5500692"/>
            <a:ext cx="9128124" cy="1428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5472117"/>
            <a:ext cx="10160000" cy="1587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" y="5500692"/>
            <a:ext cx="1746249" cy="142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" y="642938"/>
            <a:ext cx="7461250" cy="10795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1" y="642942"/>
            <a:ext cx="7461250" cy="539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0" y="755650"/>
            <a:ext cx="10160000" cy="15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矩形 17"/>
          <p:cNvSpPr/>
          <p:nvPr userDrawn="1"/>
        </p:nvSpPr>
        <p:spPr>
          <a:xfrm rot="10800000">
            <a:off x="2" y="642922"/>
            <a:ext cx="7620018" cy="10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31000"/>
                </a:schemeClr>
              </a:gs>
              <a:gs pos="100000">
                <a:schemeClr val="bg1"/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033" name="图片 8" descr="logo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17" y="142860"/>
            <a:ext cx="2222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508000" y="229306"/>
            <a:ext cx="9144000" cy="9525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508000" y="1333501"/>
            <a:ext cx="9144000" cy="3771194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8000" y="5296959"/>
            <a:ext cx="2370667" cy="305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33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88C39A1-130E-43A6-840C-B0C8D1787DD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2024/11/6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71334" y="5296959"/>
            <a:ext cx="3217333" cy="305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333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81333" y="5296959"/>
            <a:ext cx="2370667" cy="3051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3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709525-3B9D-4D80-AB63-6FA578614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43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507995" algn="ctr" rtl="0" fontAlgn="base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015990" algn="ctr" rtl="0" fontAlgn="base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523985" algn="ctr" rtl="0" fontAlgn="base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031980" algn="ctr" rtl="0" fontAlgn="base">
        <a:spcBef>
          <a:spcPct val="0"/>
        </a:spcBef>
        <a:spcAft>
          <a:spcPct val="0"/>
        </a:spcAft>
        <a:defRPr sz="4889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80996" indent="-38099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79600" y="3145532"/>
            <a:ext cx="8031366" cy="13233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5333" b="1" dirty="0" smtClean="0">
                <a:ln w="28575">
                  <a:noFill/>
                </a:ln>
                <a:solidFill>
                  <a:srgbClr val="A4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5333" b="1" dirty="0" smtClean="0">
                <a:ln w="28575">
                  <a:noFill/>
                </a:ln>
                <a:solidFill>
                  <a:srgbClr val="A4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年度预答辩工作说明</a:t>
            </a:r>
            <a:endParaRPr lang="zh-CN" altLang="en-US" sz="5333" b="1" dirty="0">
              <a:ln w="28575">
                <a:noFill/>
              </a:ln>
              <a:solidFill>
                <a:srgbClr val="A4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471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669F1-C3B7-4594-A1CF-4B7916D38DF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0985" y="128905"/>
            <a:ext cx="208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预答辩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16632" y="1417340"/>
            <a:ext cx="79398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学位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论文预答辩应在正式答辩前3-6个月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进行（专硕暂不要求）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答辩与答辩系统联动，预答辩结束后至少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3个月可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</a:t>
            </a:r>
            <a:r>
              <a:rPr lang="zh-CN" altLang="en-US" sz="2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</a:t>
            </a:r>
            <a:endParaRPr lang="en-US" altLang="zh-CN" sz="20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预答辩可以是初稿，重点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在于审查论文进展、分析框架、研究方法、使用的数据和基本结论等，以便发现问题后有较充足的时间修改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完善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3456" y="4153644"/>
            <a:ext cx="10369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文件：教学网</a:t>
            </a:r>
            <a:r>
              <a:rPr lang="en-US" altLang="zh-CN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信息交流</a:t>
            </a:r>
            <a:r>
              <a:rPr lang="en-US" altLang="zh-CN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工作文件</a:t>
            </a:r>
            <a:r>
              <a:rPr lang="en-US" altLang="zh-CN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《北京大学临床肿瘤学院研究生培养与学位论文工作管理规定》</a:t>
            </a:r>
            <a:endParaRPr lang="en-US" altLang="zh-CN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14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导师可以参加委员会，但不可以担任主席</a:t>
            </a:r>
            <a:r>
              <a:rPr lang="en-US" altLang="zh-CN" sz="14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4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其他答辩委员及时间要求，详阅</a:t>
            </a:r>
            <a:r>
              <a:rPr lang="zh-CN" altLang="en-US" sz="14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</a:t>
            </a:r>
            <a:endParaRPr lang="en-US" altLang="zh-CN" sz="14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720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669F1-C3B7-4594-A1CF-4B7916D38DF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0985" y="128905"/>
            <a:ext cx="2082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预答辩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568" y="1353046"/>
            <a:ext cx="5616624" cy="2511679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2631728" y="3145532"/>
            <a:ext cx="296417" cy="28803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047552" y="952936"/>
            <a:ext cx="5990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线上申请：进入北医研究生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综合服务门户（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yyfw.bjmu.edu.cn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1064112" y="3954606"/>
            <a:ext cx="8670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经学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生申请，导师、学院审批通过后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从系统中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导出预答辩表格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“答辩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专家意见与表决结果”处为预答辩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现场填写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，表格中所有签字为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亲笔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签字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答辩结束后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内（逾期无法录入），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需将预答辩专家意见与表决结果</a:t>
            </a:r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录入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预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答辩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结果，并填写纸质版表格</a:t>
            </a:r>
            <a:endParaRPr lang="zh-CN" altLang="en-US" sz="160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05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669F1-C3B7-4594-A1CF-4B7916D38DF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3456" y="1489348"/>
            <a:ext cx="98325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预答辩：医学部系统申报</a:t>
            </a: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预答辩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填报</a:t>
            </a: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，专硕、八年制无需申报</a:t>
            </a: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附件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：预答辩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医学部系统操作手册（学生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附件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：预答辩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医学部系统操作手册（导师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附件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：北京大学医学部博士学位毕业论文预答辩表（样表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备注：八年制同学线下填写附件</a:t>
            </a:r>
            <a:r>
              <a:rPr lang="en-US" altLang="zh-CN" sz="1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其他同学</a:t>
            </a:r>
            <a:r>
              <a:rPr lang="zh-CN" altLang="en-US" sz="16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系统填报后导出打印</a:t>
            </a:r>
            <a:endParaRPr lang="en-US" altLang="zh-CN" sz="1600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及时填写、签字，毕业前统一提交 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一式一份</a:t>
            </a:r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endParaRPr lang="zh-CN" altLang="en-US" sz="16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617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669F1-C3B7-4594-A1CF-4B7916D38DF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0985" y="128905"/>
            <a:ext cx="525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纸质版档案注意事项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1488" y="1705372"/>
            <a:ext cx="8928992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1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、封皮专业名称、导师职称要填写齐全，如张</a:t>
            </a:r>
            <a:r>
              <a:rPr lang="en-US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**</a:t>
            </a:r>
            <a:r>
              <a:rPr lang="zh-CN" altLang="zh-CN" sz="1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教授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，封面信息不可</a:t>
            </a:r>
            <a:r>
              <a:rPr lang="zh-CN" altLang="zh-CN" sz="14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手写</a:t>
            </a:r>
            <a:r>
              <a:rPr lang="zh-CN" altLang="en-US" sz="14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。</a:t>
            </a:r>
            <a:endParaRPr lang="zh-CN" altLang="zh-CN" sz="1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2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、导师、教研室签字处，不能只有签名，需要写明意见，如</a:t>
            </a:r>
            <a:r>
              <a:rPr lang="zh-CN" altLang="zh-CN" sz="1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“同意”或“属实”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等，意见只能是导师亲笔</a:t>
            </a:r>
            <a:r>
              <a:rPr lang="zh-CN" altLang="zh-CN" sz="1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手写或打印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。</a:t>
            </a:r>
            <a:r>
              <a:rPr lang="zh-CN" altLang="zh-CN" sz="1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导师签字需亲笔手写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，不可使用签名</a:t>
            </a:r>
            <a:r>
              <a:rPr lang="zh-CN" altLang="zh-CN" sz="14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章</a:t>
            </a:r>
            <a:r>
              <a:rPr lang="zh-CN" altLang="en-US" sz="14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。</a:t>
            </a:r>
            <a:endParaRPr lang="zh-CN" altLang="zh-CN" sz="1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4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3</a:t>
            </a:r>
            <a:r>
              <a:rPr lang="zh-CN" altLang="zh-CN" sz="14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、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发言记录人不能是本人，需为其他</a:t>
            </a:r>
            <a:r>
              <a:rPr lang="zh-CN" altLang="zh-CN" sz="1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同学手写签字</a:t>
            </a:r>
            <a:r>
              <a:rPr lang="zh-CN" altLang="zh-CN" sz="14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。</a:t>
            </a:r>
            <a:endParaRPr lang="zh-CN" altLang="zh-CN" sz="1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1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400" b="1" kern="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4</a:t>
            </a:r>
            <a:r>
              <a:rPr lang="zh-CN" altLang="zh-CN" sz="1400" b="1" kern="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、</a:t>
            </a:r>
            <a:r>
              <a:rPr lang="zh-CN" altLang="zh-CN" sz="1400" b="1" kern="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/>
              </a:rPr>
              <a:t>重要提示：</a:t>
            </a:r>
            <a:r>
              <a:rPr lang="zh-CN" altLang="zh-CN" sz="1400" b="1" kern="1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“签字”是签字者身份的证明，具有法律效益，不可冒充伪造，不可使用签名章</a:t>
            </a:r>
            <a:r>
              <a:rPr lang="zh-CN" altLang="zh-CN" sz="1400" b="1" kern="1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400" b="1" kern="100" dirty="0" smtClean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400" b="1" kern="1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b="1" kern="1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</a:t>
            </a:r>
            <a:r>
              <a:rPr lang="zh-CN" altLang="zh-CN" sz="1400" b="1" kern="1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一经</a:t>
            </a:r>
            <a:r>
              <a:rPr lang="zh-CN" altLang="zh-CN" sz="1400" b="1" kern="1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发现伪造签字，按《北京大学学生违纪处分办法》严肃处理</a:t>
            </a:r>
            <a:r>
              <a:rPr lang="zh-CN" altLang="zh-CN" sz="1400" b="1" kern="10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400" b="1" kern="1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00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mE2NjcyY2VkMjEyZDZkYjUwMzBjZTcyYzgyNmY5Mz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noFill/>
        </a:ln>
      </a:spPr>
      <a:bodyPr rtlCol="0" anchor="ctr"/>
      <a:lstStyle>
        <a:defPPr>
          <a:defRPr dirty="0" smtClean="0">
            <a:solidFill>
              <a:schemeClr val="tx1"/>
            </a:solidFill>
            <a:latin typeface="华文琥珀" panose="02010800040101010101" pitchFamily="2" charset="-122"/>
            <a:ea typeface="华文琥珀" panose="02010800040101010101" pitchFamily="2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427</Words>
  <Application>Microsoft Office PowerPoint</Application>
  <PresentationFormat>自定义</PresentationFormat>
  <Paragraphs>31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仿宋_GB2312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admin</cp:lastModifiedBy>
  <cp:revision>507</cp:revision>
  <dcterms:created xsi:type="dcterms:W3CDTF">2017-01-17T02:01:00Z</dcterms:created>
  <dcterms:modified xsi:type="dcterms:W3CDTF">2024-11-06T06:09:28Z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DB56C6ACECB84F49BB46077F42166E8E</vt:lpwstr>
  </property>
</Properties>
</file>