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4"/>
  </p:notesMasterIdLst>
  <p:handoutMasterIdLst>
    <p:handoutMasterId r:id="rId25"/>
  </p:handoutMasterIdLst>
  <p:sldIdLst>
    <p:sldId id="292" r:id="rId3"/>
    <p:sldId id="290" r:id="rId4"/>
    <p:sldId id="314" r:id="rId5"/>
    <p:sldId id="301" r:id="rId6"/>
    <p:sldId id="313" r:id="rId7"/>
    <p:sldId id="315" r:id="rId8"/>
    <p:sldId id="316" r:id="rId9"/>
    <p:sldId id="312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295" r:id="rId21"/>
    <p:sldId id="274" r:id="rId22"/>
    <p:sldId id="288" r:id="rId23"/>
  </p:sldIdLst>
  <p:sldSz cx="10160000" cy="5715000"/>
  <p:notesSz cx="6858000" cy="9144000"/>
  <p:custDataLst>
    <p:tags r:id="rId2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1">
          <p15:clr>
            <a:srgbClr val="A4A3A4"/>
          </p15:clr>
        </p15:guide>
        <p15:guide id="2" pos="32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5">
          <p15:clr>
            <a:srgbClr val="A4A3A4"/>
          </p15:clr>
        </p15:guide>
        <p15:guide id="2" pos="21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C11"/>
    <a:srgbClr val="0F0C0F"/>
    <a:srgbClr val="101417"/>
    <a:srgbClr val="0E0F13"/>
    <a:srgbClr val="0E0C0D"/>
    <a:srgbClr val="432F24"/>
    <a:srgbClr val="604337"/>
    <a:srgbClr val="2D221C"/>
    <a:srgbClr val="0C0608"/>
    <a:srgbClr val="1211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2" autoAdjust="0"/>
    <p:restoredTop sz="94296" autoAdjust="0"/>
  </p:normalViewPr>
  <p:slideViewPr>
    <p:cSldViewPr>
      <p:cViewPr varScale="1">
        <p:scale>
          <a:sx n="129" d="100"/>
          <a:sy n="129" d="100"/>
        </p:scale>
        <p:origin x="876" y="120"/>
      </p:cViewPr>
      <p:guideLst>
        <p:guide orient="horz" pos="1791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36"/>
    </p:cViewPr>
  </p:sorterViewPr>
  <p:notesViewPr>
    <p:cSldViewPr>
      <p:cViewPr varScale="1">
        <p:scale>
          <a:sx n="88" d="100"/>
          <a:sy n="88" d="100"/>
        </p:scale>
        <p:origin x="3822" y="102"/>
      </p:cViewPr>
      <p:guideLst>
        <p:guide orient="horz" pos="2865"/>
        <p:guide pos="21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85F76-91E1-4391-8B89-64717F6D80FD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DA9C6-A862-45F5-B4B2-CC05499B58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8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0388176-AB55-417B-94FA-26B459229E57}" type="datetimeFigureOut">
              <a:rPr lang="zh-CN" altLang="en-US"/>
              <a:t>2026/8/7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CD17DE-804E-4D3F-9707-2319C9ED73F3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000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62002" y="1775359"/>
            <a:ext cx="8636001" cy="1225021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238500"/>
            <a:ext cx="7112000" cy="1460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AF07DA5-704A-4765-9A33-44090D1CE3D2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D3F5A77-71AD-4A03-8C73-6EC4F2C6F58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1" y="228864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8001" y="1333501"/>
            <a:ext cx="91440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F0A1500-644B-4122-A5D7-BB53736E0286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D682ACA-2419-4546-A48C-C5363E4946B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6000" y="228870"/>
            <a:ext cx="2286000" cy="487627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8001" y="228870"/>
            <a:ext cx="6688667" cy="487627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9B19F19-965C-429C-970F-DF74E221992D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460645A-E07B-4146-BF6A-FF3A09891C3F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5595" y="833423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41178D5-95DF-47B9-8357-54B8DE94BA44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CDB094D-E4FC-4729-9DFA-BA143D094A24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62000" y="1776237"/>
            <a:ext cx="8636000" cy="1224139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093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238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2570" y="3672417"/>
            <a:ext cx="8636000" cy="1135944"/>
          </a:xfrm>
        </p:spPr>
        <p:txBody>
          <a:bodyPr anchor="t"/>
          <a:lstStyle>
            <a:lvl1pPr algn="l">
              <a:defRPr sz="4444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02570" y="2421820"/>
            <a:ext cx="8636000" cy="1250597"/>
          </a:xfrm>
        </p:spPr>
        <p:txBody>
          <a:bodyPr anchor="b"/>
          <a:lstStyle>
            <a:lvl1pPr marL="0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060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8000" y="1333501"/>
            <a:ext cx="4487333" cy="3771194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64667" y="1333501"/>
            <a:ext cx="4487333" cy="3771194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125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08000" y="1278820"/>
            <a:ext cx="4489098" cy="534458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8000" y="1813278"/>
            <a:ext cx="4489098" cy="3291417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161140" y="1278820"/>
            <a:ext cx="4490861" cy="534458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61140" y="1813278"/>
            <a:ext cx="4490861" cy="3291417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87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080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135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8754" y="214314"/>
            <a:ext cx="6191257" cy="571484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7469" y="1000112"/>
            <a:ext cx="9525067" cy="421484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58751" y="5429250"/>
            <a:ext cx="1428750" cy="2857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0992DBC2-D271-4E6E-9AAA-E94F19EA55E2}" type="datetime1">
              <a:rPr lang="zh-CN" altLang="en-US"/>
              <a:t>2026/8/7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1" y="227543"/>
            <a:ext cx="3342570" cy="968374"/>
          </a:xfrm>
        </p:spPr>
        <p:txBody>
          <a:bodyPr anchor="b"/>
          <a:lstStyle>
            <a:lvl1pPr algn="l">
              <a:defRPr sz="2222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72278" y="227543"/>
            <a:ext cx="5679722" cy="4877152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08001" y="1195917"/>
            <a:ext cx="3342570" cy="3908778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190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722"/>
          </a:xfrm>
        </p:spPr>
        <p:txBody>
          <a:bodyPr anchor="b"/>
          <a:lstStyle>
            <a:lvl1pPr algn="l">
              <a:defRPr sz="2222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91431" y="511528"/>
            <a:ext cx="6096000" cy="34290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pPr marL="0" marR="0" lvl="0" indent="0" algn="l" defTabSz="101599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556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91431" y="4473222"/>
            <a:ext cx="6096000" cy="670278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919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4888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6000" y="229306"/>
            <a:ext cx="2286000" cy="4875389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08000" y="229306"/>
            <a:ext cx="6688667" cy="4875389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57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2571" y="3672418"/>
            <a:ext cx="8636001" cy="113506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02571" y="2422261"/>
            <a:ext cx="8636001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1049167-738E-4F47-A0C8-1AB0831B1F35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0DB25C0-E96F-4FD9-9E27-286698E51EF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1" y="228864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8002" y="1333501"/>
            <a:ext cx="4487333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64666" y="1333501"/>
            <a:ext cx="4487333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C7952D5-DF6F-4E48-88E2-94BD4DD0B809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1DDB415-4B9D-4C7A-92AE-C46CF9C6D41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1" y="228864"/>
            <a:ext cx="91440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08000" y="1279261"/>
            <a:ext cx="4489098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161143" y="1279261"/>
            <a:ext cx="4490861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61143" y="1812396"/>
            <a:ext cx="4490861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14FB319-79EE-4BEE-92D3-9E6EE1736AA5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A413AED-25A2-427F-B587-41D0C22EEEC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1" y="228864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A8DAE1F-7ECB-422A-9933-E842E03AB365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FB7D386-9B9A-40C6-A92C-48AA5D0BC31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D926307-3424-4365-997F-FF475A6DDD61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5" y="227541"/>
            <a:ext cx="3342570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72280" y="227543"/>
            <a:ext cx="5679723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08005" y="1195920"/>
            <a:ext cx="3342570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9E6B9CB-3A9E-4A25-B787-E50DDBA54235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91431" y="4472786"/>
            <a:ext cx="6096000" cy="670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508001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E6C69C3-E8D5-45C9-B542-270C93E8D031}" type="datetime1">
              <a:rPr lang="zh-CN" altLang="en-US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471336" y="5297488"/>
            <a:ext cx="3217333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281333" y="5297488"/>
            <a:ext cx="2370666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748CF3C-A4EF-4F0E-8F1D-582B307C3B1D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31876" y="5500692"/>
            <a:ext cx="9128124" cy="142875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>
            <a:off x="0" y="5472117"/>
            <a:ext cx="10160000" cy="1587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3" y="5500692"/>
            <a:ext cx="1746249" cy="1428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" y="642938"/>
            <a:ext cx="7461250" cy="107950"/>
          </a:xfrm>
          <a:prstGeom prst="rect">
            <a:avLst/>
          </a:prstGeom>
          <a:solidFill>
            <a:sysClr val="window" lastClr="CEEACA">
              <a:lumMod val="6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CEEACA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1" y="642942"/>
            <a:ext cx="7461250" cy="539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0" y="755650"/>
            <a:ext cx="1016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矩形 17"/>
          <p:cNvSpPr/>
          <p:nvPr userDrawn="1"/>
        </p:nvSpPr>
        <p:spPr>
          <a:xfrm rot="10800000">
            <a:off x="2" y="642922"/>
            <a:ext cx="7620018" cy="10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1000"/>
                </a:schemeClr>
              </a:gs>
              <a:gs pos="100000">
                <a:schemeClr val="bg1"/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033" name="图片 8" descr="logo.pn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20017" y="142860"/>
            <a:ext cx="2222500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508000" y="229306"/>
            <a:ext cx="9144000" cy="9525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508000" y="1333501"/>
            <a:ext cx="9144000" cy="3771194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08000" y="5296959"/>
            <a:ext cx="2370667" cy="30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33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88C39A1-130E-43A6-840C-B0C8D1787DD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471334" y="5296959"/>
            <a:ext cx="3217333" cy="305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33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281333" y="5296959"/>
            <a:ext cx="2370667" cy="30515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3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6709525-3B9D-4D80-AB63-6FA5786146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043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507995" algn="ctr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1015990" algn="ctr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523985" algn="ctr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2031980" algn="ctr" rtl="0" fontAlgn="base">
        <a:spcBef>
          <a:spcPct val="0"/>
        </a:spcBef>
        <a:spcAft>
          <a:spcPct val="0"/>
        </a:spcAft>
        <a:defRPr sz="4889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80996" indent="-38099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1pPr>
      <a:lvl2pPr marL="825492" indent="-31749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111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22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22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jiaoyuchu.bjmu.edu.cn/xsfw/kchpy/ejxkgb/xgxzxk2/index.htm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51608" y="3217540"/>
            <a:ext cx="7346883" cy="13233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5333" b="1" dirty="0" smtClean="0">
                <a:ln w="28575">
                  <a:noFill/>
                </a:ln>
                <a:solidFill>
                  <a:srgbClr val="A4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5333" b="1" dirty="0" smtClean="0">
                <a:ln w="28575">
                  <a:noFill/>
                </a:ln>
                <a:solidFill>
                  <a:srgbClr val="A4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年度</a:t>
            </a:r>
            <a:r>
              <a:rPr lang="zh-CN" altLang="en-US" sz="5333" b="1" dirty="0" smtClean="0">
                <a:ln w="28575">
                  <a:noFill/>
                </a:ln>
                <a:solidFill>
                  <a:srgbClr val="A4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开题工作说明</a:t>
            </a:r>
            <a:endParaRPr lang="zh-CN" altLang="en-US" sz="5333" b="1" dirty="0">
              <a:ln w="28575">
                <a:noFill/>
              </a:ln>
              <a:solidFill>
                <a:srgbClr val="A4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47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85" y="1849388"/>
            <a:ext cx="9378656" cy="352313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1138" y="4657700"/>
            <a:ext cx="648072" cy="28803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1441907" y="4369668"/>
            <a:ext cx="601399" cy="4270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流程图: 联系 12"/>
          <p:cNvSpPr/>
          <p:nvPr/>
        </p:nvSpPr>
        <p:spPr>
          <a:xfrm>
            <a:off x="9185561" y="2929508"/>
            <a:ext cx="432048" cy="357562"/>
          </a:xfrm>
          <a:prstGeom prst="flowChartConnector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731938" y="3490776"/>
            <a:ext cx="2605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，填写具体内容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545728" y="206541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开题阶段依次完成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项内容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4636430" y="2401050"/>
            <a:ext cx="2717212" cy="330246"/>
          </a:xfrm>
          <a:custGeom>
            <a:avLst/>
            <a:gdLst>
              <a:gd name="connsiteX0" fmla="*/ 46583 w 2717212"/>
              <a:gd name="connsiteY0" fmla="*/ 329822 h 330246"/>
              <a:gd name="connsiteX1" fmla="*/ 2441441 w 2717212"/>
              <a:gd name="connsiteY1" fmla="*/ 322565 h 330246"/>
              <a:gd name="connsiteX2" fmla="*/ 2601098 w 2717212"/>
              <a:gd name="connsiteY2" fmla="*/ 315308 h 330246"/>
              <a:gd name="connsiteX3" fmla="*/ 2709955 w 2717212"/>
              <a:gd name="connsiteY3" fmla="*/ 300793 h 330246"/>
              <a:gd name="connsiteX4" fmla="*/ 2717212 w 2717212"/>
              <a:gd name="connsiteY4" fmla="*/ 279022 h 330246"/>
              <a:gd name="connsiteX5" fmla="*/ 2709955 w 2717212"/>
              <a:gd name="connsiteY5" fmla="*/ 148393 h 330246"/>
              <a:gd name="connsiteX6" fmla="*/ 2702698 w 2717212"/>
              <a:gd name="connsiteY6" fmla="*/ 126622 h 330246"/>
              <a:gd name="connsiteX7" fmla="*/ 2651898 w 2717212"/>
              <a:gd name="connsiteY7" fmla="*/ 90336 h 330246"/>
              <a:gd name="connsiteX8" fmla="*/ 2615612 w 2717212"/>
              <a:gd name="connsiteY8" fmla="*/ 83079 h 330246"/>
              <a:gd name="connsiteX9" fmla="*/ 2521269 w 2717212"/>
              <a:gd name="connsiteY9" fmla="*/ 68565 h 330246"/>
              <a:gd name="connsiteX10" fmla="*/ 692469 w 2717212"/>
              <a:gd name="connsiteY10" fmla="*/ 54051 h 330246"/>
              <a:gd name="connsiteX11" fmla="*/ 598126 w 2717212"/>
              <a:gd name="connsiteY11" fmla="*/ 46793 h 330246"/>
              <a:gd name="connsiteX12" fmla="*/ 126412 w 2717212"/>
              <a:gd name="connsiteY12" fmla="*/ 54051 h 330246"/>
              <a:gd name="connsiteX13" fmla="*/ 90126 w 2717212"/>
              <a:gd name="connsiteY13" fmla="*/ 61308 h 330246"/>
              <a:gd name="connsiteX14" fmla="*/ 46583 w 2717212"/>
              <a:gd name="connsiteY14" fmla="*/ 75822 h 330246"/>
              <a:gd name="connsiteX15" fmla="*/ 24812 w 2717212"/>
              <a:gd name="connsiteY15" fmla="*/ 119365 h 330246"/>
              <a:gd name="connsiteX16" fmla="*/ 10298 w 2717212"/>
              <a:gd name="connsiteY16" fmla="*/ 141136 h 330246"/>
              <a:gd name="connsiteX17" fmla="*/ 10298 w 2717212"/>
              <a:gd name="connsiteY17" fmla="*/ 264508 h 330246"/>
              <a:gd name="connsiteX18" fmla="*/ 46583 w 2717212"/>
              <a:gd name="connsiteY18" fmla="*/ 300793 h 330246"/>
              <a:gd name="connsiteX19" fmla="*/ 68355 w 2717212"/>
              <a:gd name="connsiteY19" fmla="*/ 322565 h 330246"/>
              <a:gd name="connsiteX20" fmla="*/ 119155 w 2717212"/>
              <a:gd name="connsiteY20" fmla="*/ 329822 h 33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17212" h="330246">
                <a:moveTo>
                  <a:pt x="46583" y="329822"/>
                </a:moveTo>
                <a:lnTo>
                  <a:pt x="2441441" y="322565"/>
                </a:lnTo>
                <a:cubicBezTo>
                  <a:pt x="2494714" y="322262"/>
                  <a:pt x="2547942" y="318852"/>
                  <a:pt x="2601098" y="315308"/>
                </a:cubicBezTo>
                <a:cubicBezTo>
                  <a:pt x="2618698" y="314135"/>
                  <a:pt x="2690218" y="303613"/>
                  <a:pt x="2709955" y="300793"/>
                </a:cubicBezTo>
                <a:cubicBezTo>
                  <a:pt x="2712374" y="293536"/>
                  <a:pt x="2717212" y="286672"/>
                  <a:pt x="2717212" y="279022"/>
                </a:cubicBezTo>
                <a:cubicBezTo>
                  <a:pt x="2717212" y="235412"/>
                  <a:pt x="2714090" y="191807"/>
                  <a:pt x="2709955" y="148393"/>
                </a:cubicBezTo>
                <a:cubicBezTo>
                  <a:pt x="2709230" y="140778"/>
                  <a:pt x="2707144" y="132847"/>
                  <a:pt x="2702698" y="126622"/>
                </a:cubicBezTo>
                <a:cubicBezTo>
                  <a:pt x="2684744" y="101486"/>
                  <a:pt x="2677437" y="96721"/>
                  <a:pt x="2651898" y="90336"/>
                </a:cubicBezTo>
                <a:cubicBezTo>
                  <a:pt x="2639931" y="87344"/>
                  <a:pt x="2627579" y="86071"/>
                  <a:pt x="2615612" y="83079"/>
                </a:cubicBezTo>
                <a:cubicBezTo>
                  <a:pt x="2545868" y="65643"/>
                  <a:pt x="2680619" y="84500"/>
                  <a:pt x="2521269" y="68565"/>
                </a:cubicBezTo>
                <a:cubicBezTo>
                  <a:pt x="1929852" y="-79289"/>
                  <a:pt x="1302070" y="58723"/>
                  <a:pt x="692469" y="54051"/>
                </a:cubicBezTo>
                <a:cubicBezTo>
                  <a:pt x="660929" y="53809"/>
                  <a:pt x="629574" y="49212"/>
                  <a:pt x="598126" y="46793"/>
                </a:cubicBezTo>
                <a:lnTo>
                  <a:pt x="126412" y="54051"/>
                </a:lnTo>
                <a:cubicBezTo>
                  <a:pt x="114082" y="54403"/>
                  <a:pt x="102026" y="58063"/>
                  <a:pt x="90126" y="61308"/>
                </a:cubicBezTo>
                <a:cubicBezTo>
                  <a:pt x="75366" y="65333"/>
                  <a:pt x="46583" y="75822"/>
                  <a:pt x="46583" y="75822"/>
                </a:cubicBezTo>
                <a:cubicBezTo>
                  <a:pt x="4989" y="138213"/>
                  <a:pt x="54857" y="59274"/>
                  <a:pt x="24812" y="119365"/>
                </a:cubicBezTo>
                <a:cubicBezTo>
                  <a:pt x="20912" y="127166"/>
                  <a:pt x="15136" y="133879"/>
                  <a:pt x="10298" y="141136"/>
                </a:cubicBezTo>
                <a:cubicBezTo>
                  <a:pt x="-2525" y="192428"/>
                  <a:pt x="-4313" y="186579"/>
                  <a:pt x="10298" y="264508"/>
                </a:cubicBezTo>
                <a:cubicBezTo>
                  <a:pt x="14240" y="285532"/>
                  <a:pt x="32965" y="289445"/>
                  <a:pt x="46583" y="300793"/>
                </a:cubicBezTo>
                <a:cubicBezTo>
                  <a:pt x="54468" y="307363"/>
                  <a:pt x="59815" y="316872"/>
                  <a:pt x="68355" y="322565"/>
                </a:cubicBezTo>
                <a:cubicBezTo>
                  <a:pt x="83830" y="332882"/>
                  <a:pt x="102052" y="329822"/>
                  <a:pt x="119155" y="32982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83456" y="927820"/>
            <a:ext cx="10225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肿瘤医院教学网</a:t>
            </a:r>
            <a:r>
              <a:rPr lang="zh-CN" altLang="en-US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（开题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后，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日前</a:t>
            </a:r>
            <a:r>
              <a:rPr lang="zh-CN" altLang="en-US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，各类型研究生均需申报）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网址：</a:t>
            </a:r>
            <a:r>
              <a:rPr lang="en-US" altLang="zh-CN" sz="1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https://teach.bjcancer.org</a:t>
            </a:r>
            <a:r>
              <a:rPr lang="zh-CN" altLang="en-US" sz="1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55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552" y="793712"/>
            <a:ext cx="6910539" cy="4655382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 flipV="1">
            <a:off x="2487712" y="4101174"/>
            <a:ext cx="309635" cy="33249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流程图: 联系 4"/>
          <p:cNvSpPr/>
          <p:nvPr/>
        </p:nvSpPr>
        <p:spPr>
          <a:xfrm>
            <a:off x="1047552" y="4441676"/>
            <a:ext cx="1923916" cy="576064"/>
          </a:xfrm>
          <a:prstGeom prst="flowChartConnector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27672" y="3060259"/>
            <a:ext cx="5382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涉密：开题资料保密，不进入方法学审核    </a:t>
            </a:r>
            <a:endParaRPr lang="en-US" altLang="zh-CN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不涉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密：进入方法学审核</a:t>
            </a:r>
            <a:endParaRPr lang="en-US" altLang="zh-CN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涉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，请与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导师沟通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55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8" y="1777380"/>
            <a:ext cx="9601200" cy="18383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55664" y="1849388"/>
            <a:ext cx="5904656" cy="43204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903536" y="2072660"/>
            <a:ext cx="783703" cy="1645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551608" y="4004059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如遇特殊情况改题，需增设新的“科研课题”再添加新“开题报告”</a:t>
            </a:r>
            <a:endParaRPr lang="en-US" altLang="zh-CN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如确定改题，尽快填报系统，以免延误答辩时间</a:t>
            </a:r>
            <a:endParaRPr lang="zh-CN" altLang="en-US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右大括号 11"/>
          <p:cNvSpPr/>
          <p:nvPr/>
        </p:nvSpPr>
        <p:spPr>
          <a:xfrm rot="5400000">
            <a:off x="2946909" y="2571270"/>
            <a:ext cx="1601885" cy="1080120"/>
          </a:xfrm>
          <a:prstGeom prst="rightBrace">
            <a:avLst>
              <a:gd name="adj1" fmla="val 8333"/>
              <a:gd name="adj2" fmla="val 4843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60984" y="918793"/>
            <a:ext cx="273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我的课题研究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917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0" y="3677145"/>
            <a:ext cx="6993446" cy="19235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56" y="951816"/>
            <a:ext cx="8474890" cy="227683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15904" y="1273324"/>
            <a:ext cx="648072" cy="36004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16104" y="269700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橙色高亮，表示此模块“待填写”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>
            <a:off x="3279800" y="2836191"/>
            <a:ext cx="1303" cy="6249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5049085" y="97841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如有多个课题，</a:t>
            </a:r>
            <a:endParaRPr lang="en-US" altLang="zh-CN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此处选择与开题报告对应的课题名称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7281333" y="2353444"/>
            <a:ext cx="0" cy="4108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流程图: 联系 19"/>
          <p:cNvSpPr/>
          <p:nvPr/>
        </p:nvSpPr>
        <p:spPr>
          <a:xfrm>
            <a:off x="6379218" y="5097167"/>
            <a:ext cx="572990" cy="352621"/>
          </a:xfrm>
          <a:prstGeom prst="flowChartConnector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>
            <a:off x="6665713" y="4081636"/>
            <a:ext cx="0" cy="83275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320127" y="90399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逐一、按序、填写完整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1392" y="3550160"/>
            <a:ext cx="8907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此处无法上传图片，“技术路线图” 或其他补充资料均可通过“上传文件”提交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251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042" y="1057300"/>
            <a:ext cx="8616957" cy="3196613"/>
          </a:xfrm>
          <a:prstGeom prst="rect">
            <a:avLst/>
          </a:prstGeom>
        </p:spPr>
      </p:pic>
      <p:sp>
        <p:nvSpPr>
          <p:cNvPr id="4" name="流程图: 联系 3"/>
          <p:cNvSpPr/>
          <p:nvPr/>
        </p:nvSpPr>
        <p:spPr>
          <a:xfrm>
            <a:off x="1695624" y="1057298"/>
            <a:ext cx="1584176" cy="720081"/>
          </a:xfrm>
          <a:prstGeom prst="flowChartConnector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3496" y="4452535"/>
            <a:ext cx="8907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开题报告、科研设计的资料有多项，如果资料没有填写完整，“编辑”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按钮呈现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亮黄色。即“编辑”按钮为亮黄色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即表示填写不完整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7281333" y="3001516"/>
            <a:ext cx="0" cy="125239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057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99" y="1057300"/>
            <a:ext cx="9875476" cy="3011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6699" y="787358"/>
            <a:ext cx="443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自我评价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68" y="1561356"/>
            <a:ext cx="4453224" cy="367240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935984" y="4259431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开题报告的要点提示，建议提前查看</a:t>
            </a:r>
            <a:endParaRPr lang="zh-CN" altLang="en-US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732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2656320"/>
            <a:ext cx="8666559" cy="236072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64" y="903685"/>
            <a:ext cx="9467850" cy="1695450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 flipV="1">
            <a:off x="4287912" y="1751410"/>
            <a:ext cx="567679" cy="3860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911648" y="4591793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课题设计，由“方法学团队” 审阅，反馈意见</a:t>
            </a:r>
            <a:endParaRPr lang="en-US" altLang="zh-CN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8824417" y="2311465"/>
            <a:ext cx="516363" cy="67392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2067972" y="2118685"/>
            <a:ext cx="7836564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开题方法学填报说明</a:t>
            </a: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en-US" altLang="zh-CN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李文庆教授</a:t>
            </a:r>
            <a:endParaRPr lang="en-US" altLang="zh-CN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查看途径：医院教学网</a:t>
            </a:r>
            <a:r>
              <a:rPr lang="en-US" altLang="zh-CN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课程学习</a:t>
            </a:r>
            <a:r>
              <a:rPr lang="en-US" altLang="zh-CN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在线学习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42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椭圆形标注 44"/>
          <p:cNvSpPr/>
          <p:nvPr/>
        </p:nvSpPr>
        <p:spPr>
          <a:xfrm>
            <a:off x="2735553" y="2395562"/>
            <a:ext cx="1623703" cy="610791"/>
          </a:xfrm>
          <a:prstGeom prst="wedgeEllipseCallout">
            <a:avLst>
              <a:gd name="adj1" fmla="val 57326"/>
              <a:gd name="adj2" fmla="val -103426"/>
            </a:avLst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9D8E64F-164F-C2A3-6AFF-91C3E857E0FF}"/>
              </a:ext>
            </a:extLst>
          </p:cNvPr>
          <p:cNvSpPr/>
          <p:nvPr/>
        </p:nvSpPr>
        <p:spPr>
          <a:xfrm>
            <a:off x="184167" y="1022324"/>
            <a:ext cx="1432322" cy="3011389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9A07821-B3B0-1F3A-2C45-D5966C7BD6CF}"/>
              </a:ext>
            </a:extLst>
          </p:cNvPr>
          <p:cNvSpPr/>
          <p:nvPr/>
        </p:nvSpPr>
        <p:spPr>
          <a:xfrm>
            <a:off x="407482" y="1333377"/>
            <a:ext cx="944946" cy="5730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dirty="0"/>
              <a:t>导师</a:t>
            </a:r>
            <a:r>
              <a:rPr lang="zh-CN" altLang="en-US" sz="1400" dirty="0" smtClean="0">
                <a:solidFill>
                  <a:srgbClr val="0070C0"/>
                </a:solidFill>
              </a:rPr>
              <a:t>初审</a:t>
            </a:r>
            <a:endParaRPr lang="en-US" altLang="zh-CN" sz="1400" dirty="0">
              <a:solidFill>
                <a:srgbClr val="0070C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4C29484-54F0-BFB1-FDD0-14E9F6346AEC}"/>
              </a:ext>
            </a:extLst>
          </p:cNvPr>
          <p:cNvSpPr/>
          <p:nvPr/>
        </p:nvSpPr>
        <p:spPr>
          <a:xfrm>
            <a:off x="3495691" y="1372018"/>
            <a:ext cx="1468732" cy="5730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dirty="0"/>
              <a:t>临床流行病中心</a:t>
            </a:r>
            <a:endParaRPr lang="en-US" altLang="zh-CN" sz="1400" dirty="0"/>
          </a:p>
          <a:p>
            <a:r>
              <a:rPr lang="zh-CN" altLang="en-US" sz="1400" dirty="0" smtClean="0">
                <a:solidFill>
                  <a:srgbClr val="C00000"/>
                </a:solidFill>
              </a:rPr>
              <a:t>初审、</a:t>
            </a:r>
            <a:r>
              <a:rPr lang="zh-CN" altLang="en-US" sz="1400" b="1" dirty="0" smtClean="0">
                <a:solidFill>
                  <a:srgbClr val="7030A0"/>
                </a:solidFill>
              </a:rPr>
              <a:t>在线沟通</a:t>
            </a:r>
            <a:endParaRPr lang="zh-CN" altLang="en-US" sz="1400" b="1" dirty="0">
              <a:solidFill>
                <a:srgbClr val="7030A0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EC39114-1E93-7398-3E15-133959EDB975}"/>
              </a:ext>
            </a:extLst>
          </p:cNvPr>
          <p:cNvSpPr/>
          <p:nvPr/>
        </p:nvSpPr>
        <p:spPr>
          <a:xfrm>
            <a:off x="3608467" y="3205127"/>
            <a:ext cx="1334176" cy="5730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dirty="0" smtClean="0"/>
              <a:t>“中心” </a:t>
            </a:r>
            <a:r>
              <a:rPr lang="zh-CN" altLang="en-US" sz="1400" dirty="0" smtClean="0">
                <a:solidFill>
                  <a:srgbClr val="C00000"/>
                </a:solidFill>
              </a:rPr>
              <a:t>复审</a:t>
            </a:r>
            <a:endParaRPr lang="zh-CN" altLang="en-US" sz="14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7AB1B81-A337-CBF9-7FC2-3710CC004A82}"/>
              </a:ext>
            </a:extLst>
          </p:cNvPr>
          <p:cNvSpPr/>
          <p:nvPr/>
        </p:nvSpPr>
        <p:spPr>
          <a:xfrm>
            <a:off x="1793343" y="3213929"/>
            <a:ext cx="1264776" cy="5730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dirty="0" smtClean="0">
                <a:solidFill>
                  <a:schemeClr val="tx1"/>
                </a:solidFill>
              </a:rPr>
              <a:t>“中心”</a:t>
            </a:r>
            <a:r>
              <a:rPr lang="zh-CN" altLang="en-US" sz="1400" dirty="0" smtClean="0">
                <a:solidFill>
                  <a:srgbClr val="C00000"/>
                </a:solidFill>
              </a:rPr>
              <a:t>会审</a:t>
            </a:r>
            <a:endParaRPr lang="zh-CN" altLang="en-US" sz="14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B00D652-2FCD-965A-01A0-AE26465A7C38}"/>
              </a:ext>
            </a:extLst>
          </p:cNvPr>
          <p:cNvSpPr/>
          <p:nvPr/>
        </p:nvSpPr>
        <p:spPr>
          <a:xfrm>
            <a:off x="412379" y="3205127"/>
            <a:ext cx="1009370" cy="5730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dirty="0"/>
              <a:t>导师</a:t>
            </a:r>
            <a:r>
              <a:rPr lang="zh-CN" altLang="en-US" sz="1400" dirty="0" smtClean="0">
                <a:solidFill>
                  <a:srgbClr val="0070C0"/>
                </a:solidFill>
              </a:rPr>
              <a:t>终审</a:t>
            </a:r>
            <a:endParaRPr lang="en-US" altLang="zh-CN" sz="1400" dirty="0">
              <a:solidFill>
                <a:srgbClr val="0070C0"/>
              </a:solidFill>
            </a:endParaRP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7540720B-E7FE-B415-C615-8C14E6AB3B80}"/>
              </a:ext>
            </a:extLst>
          </p:cNvPr>
          <p:cNvCxnSpPr/>
          <p:nvPr/>
        </p:nvCxnSpPr>
        <p:spPr>
          <a:xfrm>
            <a:off x="1407346" y="1658543"/>
            <a:ext cx="373548" cy="88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1006A738-6A2E-4FDF-923B-384FDB65B748}"/>
              </a:ext>
            </a:extLst>
          </p:cNvPr>
          <p:cNvSpPr/>
          <p:nvPr/>
        </p:nvSpPr>
        <p:spPr>
          <a:xfrm>
            <a:off x="237933" y="4562571"/>
            <a:ext cx="1224937" cy="514306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导师  双审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F56F42B-305A-2865-C7F0-D635D251468D}"/>
              </a:ext>
            </a:extLst>
          </p:cNvPr>
          <p:cNvSpPr/>
          <p:nvPr/>
        </p:nvSpPr>
        <p:spPr>
          <a:xfrm>
            <a:off x="1988083" y="1333377"/>
            <a:ext cx="916338" cy="5730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dirty="0" smtClean="0"/>
              <a:t>学生</a:t>
            </a:r>
            <a:endParaRPr lang="en-US" altLang="zh-CN" sz="1400" dirty="0" smtClean="0"/>
          </a:p>
          <a:p>
            <a:r>
              <a:rPr lang="zh-CN" altLang="en-US" sz="1400" dirty="0" smtClean="0"/>
              <a:t>在线提交</a:t>
            </a:r>
            <a:endParaRPr lang="zh-CN" altLang="en-US" sz="1400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80415417-F893-A464-8318-3D6B672ECB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831" y="998239"/>
            <a:ext cx="3549352" cy="26620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7540720B-E7FE-B415-C615-8C14E6AB3B80}"/>
              </a:ext>
            </a:extLst>
          </p:cNvPr>
          <p:cNvCxnSpPr/>
          <p:nvPr/>
        </p:nvCxnSpPr>
        <p:spPr>
          <a:xfrm flipV="1">
            <a:off x="6625130" y="3525644"/>
            <a:ext cx="395680" cy="88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7540720B-E7FE-B415-C615-8C14E6AB3B80}"/>
              </a:ext>
            </a:extLst>
          </p:cNvPr>
          <p:cNvCxnSpPr/>
          <p:nvPr/>
        </p:nvCxnSpPr>
        <p:spPr>
          <a:xfrm flipH="1">
            <a:off x="1435803" y="3500454"/>
            <a:ext cx="330201" cy="44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7540720B-E7FE-B415-C615-8C14E6AB3B80}"/>
              </a:ext>
            </a:extLst>
          </p:cNvPr>
          <p:cNvCxnSpPr/>
          <p:nvPr/>
        </p:nvCxnSpPr>
        <p:spPr>
          <a:xfrm flipH="1">
            <a:off x="3163270" y="3525644"/>
            <a:ext cx="31035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7540720B-E7FE-B415-C615-8C14E6AB3B80}"/>
              </a:ext>
            </a:extLst>
          </p:cNvPr>
          <p:cNvCxnSpPr/>
          <p:nvPr/>
        </p:nvCxnSpPr>
        <p:spPr>
          <a:xfrm>
            <a:off x="3028174" y="1667345"/>
            <a:ext cx="42514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7540720B-E7FE-B415-C615-8C14E6AB3B80}"/>
              </a:ext>
            </a:extLst>
          </p:cNvPr>
          <p:cNvCxnSpPr/>
          <p:nvPr/>
        </p:nvCxnSpPr>
        <p:spPr>
          <a:xfrm>
            <a:off x="4719960" y="2140490"/>
            <a:ext cx="1194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任意多边形 40"/>
          <p:cNvSpPr/>
          <p:nvPr/>
        </p:nvSpPr>
        <p:spPr>
          <a:xfrm>
            <a:off x="4036595" y="1620610"/>
            <a:ext cx="977471" cy="452030"/>
          </a:xfrm>
          <a:custGeom>
            <a:avLst/>
            <a:gdLst>
              <a:gd name="connsiteX0" fmla="*/ 70585 w 977471"/>
              <a:gd name="connsiteY0" fmla="*/ 71030 h 452030"/>
              <a:gd name="connsiteX1" fmla="*/ 32485 w 977471"/>
              <a:gd name="connsiteY1" fmla="*/ 93890 h 452030"/>
              <a:gd name="connsiteX2" fmla="*/ 24865 w 977471"/>
              <a:gd name="connsiteY2" fmla="*/ 116750 h 452030"/>
              <a:gd name="connsiteX3" fmla="*/ 9625 w 977471"/>
              <a:gd name="connsiteY3" fmla="*/ 139610 h 452030"/>
              <a:gd name="connsiteX4" fmla="*/ 9625 w 977471"/>
              <a:gd name="connsiteY4" fmla="*/ 314870 h 452030"/>
              <a:gd name="connsiteX5" fmla="*/ 17245 w 977471"/>
              <a:gd name="connsiteY5" fmla="*/ 337730 h 452030"/>
              <a:gd name="connsiteX6" fmla="*/ 108685 w 977471"/>
              <a:gd name="connsiteY6" fmla="*/ 413930 h 452030"/>
              <a:gd name="connsiteX7" fmla="*/ 139165 w 977471"/>
              <a:gd name="connsiteY7" fmla="*/ 421550 h 452030"/>
              <a:gd name="connsiteX8" fmla="*/ 162025 w 977471"/>
              <a:gd name="connsiteY8" fmla="*/ 436790 h 452030"/>
              <a:gd name="connsiteX9" fmla="*/ 268705 w 977471"/>
              <a:gd name="connsiteY9" fmla="*/ 452030 h 452030"/>
              <a:gd name="connsiteX10" fmla="*/ 725905 w 977471"/>
              <a:gd name="connsiteY10" fmla="*/ 444410 h 452030"/>
              <a:gd name="connsiteX11" fmla="*/ 817345 w 977471"/>
              <a:gd name="connsiteY11" fmla="*/ 421550 h 452030"/>
              <a:gd name="connsiteX12" fmla="*/ 840205 w 977471"/>
              <a:gd name="connsiteY12" fmla="*/ 406310 h 452030"/>
              <a:gd name="connsiteX13" fmla="*/ 885925 w 977471"/>
              <a:gd name="connsiteY13" fmla="*/ 383450 h 452030"/>
              <a:gd name="connsiteX14" fmla="*/ 939265 w 977471"/>
              <a:gd name="connsiteY14" fmla="*/ 314870 h 452030"/>
              <a:gd name="connsiteX15" fmla="*/ 962125 w 977471"/>
              <a:gd name="connsiteY15" fmla="*/ 292010 h 452030"/>
              <a:gd name="connsiteX16" fmla="*/ 977365 w 977471"/>
              <a:gd name="connsiteY16" fmla="*/ 246290 h 452030"/>
              <a:gd name="connsiteX17" fmla="*/ 962125 w 977471"/>
              <a:gd name="connsiteY17" fmla="*/ 131990 h 452030"/>
              <a:gd name="connsiteX18" fmla="*/ 946885 w 977471"/>
              <a:gd name="connsiteY18" fmla="*/ 109130 h 452030"/>
              <a:gd name="connsiteX19" fmla="*/ 893545 w 977471"/>
              <a:gd name="connsiteY19" fmla="*/ 40550 h 452030"/>
              <a:gd name="connsiteX20" fmla="*/ 840205 w 977471"/>
              <a:gd name="connsiteY20" fmla="*/ 25310 h 452030"/>
              <a:gd name="connsiteX21" fmla="*/ 703045 w 977471"/>
              <a:gd name="connsiteY21" fmla="*/ 17690 h 452030"/>
              <a:gd name="connsiteX22" fmla="*/ 649705 w 977471"/>
              <a:gd name="connsiteY22" fmla="*/ 10070 h 452030"/>
              <a:gd name="connsiteX23" fmla="*/ 85825 w 977471"/>
              <a:gd name="connsiteY23" fmla="*/ 10070 h 452030"/>
              <a:gd name="connsiteX24" fmla="*/ 62965 w 977471"/>
              <a:gd name="connsiteY24" fmla="*/ 17690 h 452030"/>
              <a:gd name="connsiteX25" fmla="*/ 40105 w 977471"/>
              <a:gd name="connsiteY25" fmla="*/ 40550 h 452030"/>
              <a:gd name="connsiteX26" fmla="*/ 32485 w 977471"/>
              <a:gd name="connsiteY26" fmla="*/ 147230 h 45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77471" h="452030">
                <a:moveTo>
                  <a:pt x="70585" y="71030"/>
                </a:moveTo>
                <a:cubicBezTo>
                  <a:pt x="57885" y="78650"/>
                  <a:pt x="42958" y="83417"/>
                  <a:pt x="32485" y="93890"/>
                </a:cubicBezTo>
                <a:cubicBezTo>
                  <a:pt x="26805" y="99570"/>
                  <a:pt x="28457" y="109566"/>
                  <a:pt x="24865" y="116750"/>
                </a:cubicBezTo>
                <a:cubicBezTo>
                  <a:pt x="20769" y="124941"/>
                  <a:pt x="14705" y="131990"/>
                  <a:pt x="9625" y="139610"/>
                </a:cubicBezTo>
                <a:cubicBezTo>
                  <a:pt x="-3773" y="220001"/>
                  <a:pt x="-2633" y="192291"/>
                  <a:pt x="9625" y="314870"/>
                </a:cubicBezTo>
                <a:cubicBezTo>
                  <a:pt x="10424" y="322862"/>
                  <a:pt x="12314" y="331390"/>
                  <a:pt x="17245" y="337730"/>
                </a:cubicBezTo>
                <a:cubicBezTo>
                  <a:pt x="29599" y="353614"/>
                  <a:pt x="84394" y="407857"/>
                  <a:pt x="108685" y="413930"/>
                </a:cubicBezTo>
                <a:lnTo>
                  <a:pt x="139165" y="421550"/>
                </a:lnTo>
                <a:cubicBezTo>
                  <a:pt x="146785" y="426630"/>
                  <a:pt x="153337" y="433894"/>
                  <a:pt x="162025" y="436790"/>
                </a:cubicBezTo>
                <a:cubicBezTo>
                  <a:pt x="175209" y="441185"/>
                  <a:pt x="262311" y="451231"/>
                  <a:pt x="268705" y="452030"/>
                </a:cubicBezTo>
                <a:lnTo>
                  <a:pt x="725905" y="444410"/>
                </a:lnTo>
                <a:cubicBezTo>
                  <a:pt x="743861" y="443866"/>
                  <a:pt x="802311" y="431573"/>
                  <a:pt x="817345" y="421550"/>
                </a:cubicBezTo>
                <a:cubicBezTo>
                  <a:pt x="824965" y="416470"/>
                  <a:pt x="832014" y="410406"/>
                  <a:pt x="840205" y="406310"/>
                </a:cubicBezTo>
                <a:cubicBezTo>
                  <a:pt x="874572" y="389127"/>
                  <a:pt x="853168" y="410747"/>
                  <a:pt x="885925" y="383450"/>
                </a:cubicBezTo>
                <a:cubicBezTo>
                  <a:pt x="950274" y="329826"/>
                  <a:pt x="854302" y="399833"/>
                  <a:pt x="939265" y="314870"/>
                </a:cubicBezTo>
                <a:lnTo>
                  <a:pt x="962125" y="292010"/>
                </a:lnTo>
                <a:cubicBezTo>
                  <a:pt x="967205" y="276770"/>
                  <a:pt x="978699" y="262299"/>
                  <a:pt x="977365" y="246290"/>
                </a:cubicBezTo>
                <a:cubicBezTo>
                  <a:pt x="975663" y="225861"/>
                  <a:pt x="977688" y="163116"/>
                  <a:pt x="962125" y="131990"/>
                </a:cubicBezTo>
                <a:cubicBezTo>
                  <a:pt x="958029" y="123799"/>
                  <a:pt x="950981" y="117321"/>
                  <a:pt x="946885" y="109130"/>
                </a:cubicBezTo>
                <a:cubicBezTo>
                  <a:pt x="931450" y="78261"/>
                  <a:pt x="947626" y="58577"/>
                  <a:pt x="893545" y="40550"/>
                </a:cubicBezTo>
                <a:cubicBezTo>
                  <a:pt x="880013" y="36039"/>
                  <a:pt x="853361" y="26506"/>
                  <a:pt x="840205" y="25310"/>
                </a:cubicBezTo>
                <a:cubicBezTo>
                  <a:pt x="794603" y="21164"/>
                  <a:pt x="748765" y="20230"/>
                  <a:pt x="703045" y="17690"/>
                </a:cubicBezTo>
                <a:cubicBezTo>
                  <a:pt x="685265" y="15150"/>
                  <a:pt x="667576" y="11857"/>
                  <a:pt x="649705" y="10070"/>
                </a:cubicBezTo>
                <a:cubicBezTo>
                  <a:pt x="446414" y="-10259"/>
                  <a:pt x="348523" y="5763"/>
                  <a:pt x="85825" y="10070"/>
                </a:cubicBezTo>
                <a:cubicBezTo>
                  <a:pt x="78205" y="12610"/>
                  <a:pt x="69648" y="13235"/>
                  <a:pt x="62965" y="17690"/>
                </a:cubicBezTo>
                <a:cubicBezTo>
                  <a:pt x="53999" y="23668"/>
                  <a:pt x="46083" y="31584"/>
                  <a:pt x="40105" y="40550"/>
                </a:cubicBezTo>
                <a:cubicBezTo>
                  <a:pt x="23650" y="65233"/>
                  <a:pt x="32485" y="141238"/>
                  <a:pt x="32485" y="147230"/>
                </a:cubicBezTo>
              </a:path>
            </a:pathLst>
          </a:cu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314" y="4812923"/>
            <a:ext cx="1299006" cy="563116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2993604" y="2393113"/>
            <a:ext cx="1365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及时关注</a:t>
            </a:r>
            <a:endParaRPr lang="en-US" altLang="zh-CN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回复留言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5691" y="3896494"/>
            <a:ext cx="6393562" cy="1365145"/>
          </a:xfrm>
          <a:prstGeom prst="rect">
            <a:avLst/>
          </a:prstGeom>
        </p:spPr>
      </p:pic>
      <p:sp>
        <p:nvSpPr>
          <p:cNvPr id="47" name="流程图: 联系 46"/>
          <p:cNvSpPr/>
          <p:nvPr/>
        </p:nvSpPr>
        <p:spPr>
          <a:xfrm>
            <a:off x="9235183" y="4297661"/>
            <a:ext cx="654070" cy="965672"/>
          </a:xfrm>
          <a:prstGeom prst="flowChartConnector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988083" y="760455"/>
            <a:ext cx="443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方法学审核流程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06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305" y="841375"/>
            <a:ext cx="5422900" cy="45967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991485" y="2425700"/>
            <a:ext cx="27520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在线沟通</a:t>
            </a:r>
            <a:r>
              <a:rPr lang="en-US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7866" y="1201316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留言沟通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用于方法学审核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654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11848" y="228143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纸质版档案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561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507197"/>
              </p:ext>
            </p:extLst>
          </p:nvPr>
        </p:nvGraphicFramePr>
        <p:xfrm>
          <a:off x="543496" y="1057300"/>
          <a:ext cx="9145014" cy="3408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87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b="1" dirty="0" smtClean="0">
                          <a:solidFill>
                            <a:srgbClr val="7030A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开题</a:t>
                      </a:r>
                      <a:endParaRPr lang="zh-CN" altLang="en-US" sz="2800" b="1" dirty="0">
                        <a:solidFill>
                          <a:srgbClr val="7030A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b="1" dirty="0" smtClean="0">
                          <a:solidFill>
                            <a:srgbClr val="7030A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预答辩</a:t>
                      </a:r>
                      <a:endParaRPr lang="zh-CN" altLang="en-US" sz="2800" b="1" dirty="0">
                        <a:solidFill>
                          <a:srgbClr val="7030A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en-US" altLang="zh-CN" sz="20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2025</a:t>
                      </a:r>
                      <a:r>
                        <a:rPr lang="zh-CN" altLang="en-US" sz="20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科博、专</a:t>
                      </a:r>
                      <a:r>
                        <a:rPr lang="zh-CN" altLang="en-US" sz="20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博、科硕 </a:t>
                      </a:r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研二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月底前</a:t>
                      </a:r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答辩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个月以前</a:t>
                      </a:r>
                      <a:endParaRPr lang="en-US" altLang="zh-CN" sz="20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八年制</a:t>
                      </a:r>
                      <a:endParaRPr lang="en-US" altLang="zh-CN" sz="2000" dirty="0" smtClean="0">
                        <a:solidFill>
                          <a:srgbClr val="00B0F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研二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大七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)9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月底前 </a:t>
                      </a:r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答辩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个月以前</a:t>
                      </a:r>
                      <a:endParaRPr lang="en-US" altLang="zh-CN" sz="20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20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kern="12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2024</a:t>
                      </a:r>
                      <a:r>
                        <a:rPr lang="zh-CN" altLang="en-US" sz="2000" kern="12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科博</a:t>
                      </a:r>
                      <a:r>
                        <a:rPr lang="zh-CN" altLang="en-US" sz="2000" kern="12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、直博</a:t>
                      </a:r>
                      <a:endParaRPr lang="zh-CN" altLang="en-US" sz="2000" kern="1200" dirty="0">
                        <a:solidFill>
                          <a:srgbClr val="00B0F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研三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月底前 </a:t>
                      </a:r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答辩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200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个月以前</a:t>
                      </a:r>
                      <a:endParaRPr lang="en-US" altLang="zh-CN" sz="20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000" kern="1200" dirty="0" smtClean="0">
                          <a:solidFill>
                            <a:srgbClr val="00B0F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专硕</a:t>
                      </a:r>
                      <a:endParaRPr lang="zh-CN" altLang="en-US" sz="2000" kern="1200" dirty="0">
                        <a:solidFill>
                          <a:srgbClr val="00B0F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研三</a:t>
                      </a: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月底前 </a:t>
                      </a:r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 /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260984" y="128905"/>
            <a:ext cx="3306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开题、预答辩时间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3496" y="446584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北京大学临床肿瘤学院研究生奖助金管理办法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规定，如未在规定时间内完成开题报告，研究生考核结果将评为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“待合格”等次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，自下一学年开始，研究生奖助金按标准的 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发放。</a:t>
            </a:r>
          </a:p>
        </p:txBody>
      </p:sp>
    </p:spTree>
    <p:extLst>
      <p:ext uri="{BB962C8B-B14F-4D97-AF65-F5344CB8AC3E}">
        <p14:creationId xmlns:p14="http://schemas.microsoft.com/office/powerpoint/2010/main" val="357561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4221" y="841276"/>
            <a:ext cx="958319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全体研究生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（八年制除外）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医学部研究生服务平台填报、导出、签字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八年制：</a:t>
            </a:r>
            <a:r>
              <a:rPr lang="zh-CN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《临床医学专业八年制二级学科科研计划书》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网址：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https://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jiaoyuchu.bjmu.edu.cn/xsfw/kchpy/ejxkgb/xgxzxk2/index.htm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  <a:p>
            <a:endParaRPr lang="en-US" altLang="zh-CN" sz="24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及时填写、签字，毕业前统一提交 </a:t>
            </a:r>
            <a:r>
              <a:rPr lang="en-US" altLang="zh-CN" sz="20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0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一式一份</a:t>
            </a:r>
            <a:r>
              <a:rPr lang="en-US" altLang="zh-CN" sz="20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0985" y="128905"/>
            <a:ext cx="44354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纸质版档案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112" y="1993404"/>
            <a:ext cx="3805823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0985" y="128905"/>
            <a:ext cx="5251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注意事项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1488" y="1633364"/>
            <a:ext cx="8928992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1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、封皮专业名称、导师职称要填写齐全，如张</a:t>
            </a: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**</a:t>
            </a:r>
            <a:r>
              <a:rPr lang="zh-CN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教授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，封面信息不可</a:t>
            </a:r>
            <a:r>
              <a:rPr lang="zh-CN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手写</a:t>
            </a:r>
            <a:r>
              <a:rPr lang="zh-CN" altLang="en-US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。</a:t>
            </a:r>
            <a:endParaRPr lang="zh-CN" altLang="zh-CN" sz="1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2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、导师、教研室签字处，不能只有签名，需要写明意见，如</a:t>
            </a:r>
            <a:r>
              <a:rPr lang="zh-CN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“同意”或“属实”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等，意见只能是导师亲笔</a:t>
            </a:r>
            <a:r>
              <a:rPr lang="zh-CN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手写或打印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。</a:t>
            </a:r>
            <a:r>
              <a:rPr lang="zh-CN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导师签字需亲笔手写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，不可使用签名</a:t>
            </a:r>
            <a:r>
              <a:rPr lang="zh-CN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章</a:t>
            </a:r>
            <a:r>
              <a:rPr lang="zh-CN" altLang="en-US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。</a:t>
            </a:r>
            <a:endParaRPr lang="zh-CN" altLang="zh-CN" sz="1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3</a:t>
            </a:r>
            <a:r>
              <a:rPr lang="zh-CN" altLang="zh-CN" sz="1400" b="1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、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发言记录人不能是本人，需为其他</a:t>
            </a:r>
            <a:r>
              <a:rPr lang="zh-CN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同学手写签字</a:t>
            </a:r>
            <a:r>
              <a:rPr lang="zh-CN" altLang="zh-CN" sz="1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。</a:t>
            </a:r>
            <a:endParaRPr lang="zh-CN" altLang="zh-CN" sz="1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zh-CN" altLang="zh-CN" sz="1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1400" b="1" kern="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4</a:t>
            </a:r>
            <a:r>
              <a:rPr lang="zh-CN" altLang="zh-CN" sz="1400" b="1" kern="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、</a:t>
            </a:r>
            <a:r>
              <a:rPr lang="zh-CN" altLang="zh-CN" sz="1400" b="1" kern="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/>
              </a:rPr>
              <a:t>重要提示：</a:t>
            </a:r>
            <a:r>
              <a:rPr lang="zh-CN" altLang="zh-CN" sz="1400" b="1" kern="1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“签字”是签字者身份的证明，具有法律效益，不可冒充伪造，不可使用签名章</a:t>
            </a:r>
            <a:r>
              <a:rPr lang="zh-CN" altLang="zh-CN" sz="1400" b="1" kern="1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400" b="1" kern="1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1400" b="1" kern="1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kern="1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</a:t>
            </a:r>
            <a:r>
              <a:rPr lang="zh-CN" altLang="zh-CN" sz="1400" b="1" kern="1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一经</a:t>
            </a:r>
            <a:r>
              <a:rPr lang="zh-CN" altLang="zh-CN" sz="1400" b="1" kern="1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发现伪造签字，按《北京大学学生违纪处分办法》严肃处理</a:t>
            </a:r>
            <a:r>
              <a:rPr lang="zh-CN" altLang="zh-CN" sz="1400" b="1" kern="1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400" b="1" kern="1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7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67632" y="235344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医学部研究生服务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 重点事项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910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0984" y="756853"/>
            <a:ext cx="952405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医学部研究生服务平台 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（专硕、八年制无需申报）</a:t>
            </a:r>
            <a:endParaRPr lang="en-US" altLang="zh-CN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4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网址：</a:t>
            </a:r>
            <a:r>
              <a:rPr lang="en-US" altLang="zh-CN" sz="1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</a:t>
            </a:r>
            <a:r>
              <a:rPr lang="en-US" altLang="zh-CN" sz="1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://</a:t>
            </a:r>
            <a:r>
              <a:rPr lang="en-US" altLang="zh-CN" sz="1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yyfw.bjmu.edu.cn/gsapp/sys/yjsemaphome/portal/index.do</a:t>
            </a:r>
            <a:endParaRPr lang="en-US" altLang="zh-CN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endParaRPr lang="en-US" altLang="zh-CN" sz="1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1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      </a:t>
            </a:r>
            <a:endParaRPr lang="en-US" altLang="zh-CN" sz="1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用于毕业档案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6" y="1705372"/>
            <a:ext cx="7270039" cy="36004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313688" y="1426720"/>
            <a:ext cx="41344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前一周</a:t>
            </a:r>
            <a:r>
              <a:rPr lang="zh-CN" altLang="en-US" sz="1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审核后导出表格</a:t>
            </a:r>
            <a:r>
              <a:rPr lang="zh-CN" altLang="en-US" sz="1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，开题现场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签字留档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049304" y="2524910"/>
            <a:ext cx="4038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1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后，</a:t>
            </a:r>
            <a:r>
              <a: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日前</a:t>
            </a:r>
            <a:r>
              <a:rPr lang="zh-CN" altLang="en-US" sz="1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，根据答辩意见完善后填写</a:t>
            </a:r>
            <a:endParaRPr lang="zh-CN" altLang="en-US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47752" y="4577056"/>
            <a:ext cx="4038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1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后，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日前</a:t>
            </a:r>
            <a:r>
              <a:rPr lang="zh-CN" altLang="en-US" sz="1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，根据答辩意见完善后填写</a:t>
            </a:r>
            <a:endParaRPr lang="zh-CN" altLang="en-US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5869975" y="4715992"/>
            <a:ext cx="189739" cy="185156"/>
          </a:xfrm>
          <a:custGeom>
            <a:avLst/>
            <a:gdLst>
              <a:gd name="connsiteX0" fmla="*/ 1054 w 189739"/>
              <a:gd name="connsiteY0" fmla="*/ 1151 h 185156"/>
              <a:gd name="connsiteX1" fmla="*/ 73625 w 189739"/>
              <a:gd name="connsiteY1" fmla="*/ 22922 h 185156"/>
              <a:gd name="connsiteX2" fmla="*/ 109911 w 189739"/>
              <a:gd name="connsiteY2" fmla="*/ 30179 h 185156"/>
              <a:gd name="connsiteX3" fmla="*/ 160711 w 189739"/>
              <a:gd name="connsiteY3" fmla="*/ 44694 h 185156"/>
              <a:gd name="connsiteX4" fmla="*/ 189739 w 189739"/>
              <a:gd name="connsiteY4" fmla="*/ 51951 h 185156"/>
              <a:gd name="connsiteX5" fmla="*/ 146196 w 189739"/>
              <a:gd name="connsiteY5" fmla="*/ 80979 h 185156"/>
              <a:gd name="connsiteX6" fmla="*/ 124425 w 189739"/>
              <a:gd name="connsiteY6" fmla="*/ 88237 h 185156"/>
              <a:gd name="connsiteX7" fmla="*/ 73625 w 189739"/>
              <a:gd name="connsiteY7" fmla="*/ 102751 h 185156"/>
              <a:gd name="connsiteX8" fmla="*/ 37339 w 189739"/>
              <a:gd name="connsiteY8" fmla="*/ 139037 h 185156"/>
              <a:gd name="connsiteX9" fmla="*/ 22825 w 189739"/>
              <a:gd name="connsiteY9" fmla="*/ 160808 h 185156"/>
              <a:gd name="connsiteX10" fmla="*/ 1054 w 189739"/>
              <a:gd name="connsiteY10" fmla="*/ 182579 h 185156"/>
              <a:gd name="connsiteX11" fmla="*/ 22825 w 189739"/>
              <a:gd name="connsiteY11" fmla="*/ 175322 h 185156"/>
              <a:gd name="connsiteX12" fmla="*/ 66368 w 189739"/>
              <a:gd name="connsiteY12" fmla="*/ 153551 h 185156"/>
              <a:gd name="connsiteX13" fmla="*/ 95396 w 189739"/>
              <a:gd name="connsiteY13" fmla="*/ 131779 h 185156"/>
              <a:gd name="connsiteX14" fmla="*/ 117168 w 189739"/>
              <a:gd name="connsiteY14" fmla="*/ 117265 h 185156"/>
              <a:gd name="connsiteX15" fmla="*/ 131682 w 189739"/>
              <a:gd name="connsiteY15" fmla="*/ 95494 h 185156"/>
              <a:gd name="connsiteX16" fmla="*/ 182482 w 189739"/>
              <a:gd name="connsiteY16" fmla="*/ 73722 h 185156"/>
              <a:gd name="connsiteX17" fmla="*/ 175225 w 189739"/>
              <a:gd name="connsiteY17" fmla="*/ 51951 h 185156"/>
              <a:gd name="connsiteX18" fmla="*/ 124425 w 189739"/>
              <a:gd name="connsiteY18" fmla="*/ 37437 h 185156"/>
              <a:gd name="connsiteX19" fmla="*/ 80882 w 189739"/>
              <a:gd name="connsiteY19" fmla="*/ 30179 h 185156"/>
              <a:gd name="connsiteX20" fmla="*/ 1054 w 189739"/>
              <a:gd name="connsiteY20" fmla="*/ 1151 h 18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9739" h="185156">
                <a:moveTo>
                  <a:pt x="1054" y="1151"/>
                </a:moveTo>
                <a:cubicBezTo>
                  <a:pt x="-155" y="-58"/>
                  <a:pt x="-10756" y="-5204"/>
                  <a:pt x="73625" y="22922"/>
                </a:cubicBezTo>
                <a:cubicBezTo>
                  <a:pt x="85327" y="26823"/>
                  <a:pt x="97870" y="27503"/>
                  <a:pt x="109911" y="30179"/>
                </a:cubicBezTo>
                <a:cubicBezTo>
                  <a:pt x="160941" y="41520"/>
                  <a:pt x="118294" y="32575"/>
                  <a:pt x="160711" y="44694"/>
                </a:cubicBezTo>
                <a:cubicBezTo>
                  <a:pt x="170301" y="47434"/>
                  <a:pt x="180063" y="49532"/>
                  <a:pt x="189739" y="51951"/>
                </a:cubicBezTo>
                <a:cubicBezTo>
                  <a:pt x="137976" y="69205"/>
                  <a:pt x="200553" y="44740"/>
                  <a:pt x="146196" y="80979"/>
                </a:cubicBezTo>
                <a:cubicBezTo>
                  <a:pt x="139831" y="85222"/>
                  <a:pt x="131780" y="86135"/>
                  <a:pt x="124425" y="88237"/>
                </a:cubicBezTo>
                <a:cubicBezTo>
                  <a:pt x="60612" y="106470"/>
                  <a:pt x="125844" y="85345"/>
                  <a:pt x="73625" y="102751"/>
                </a:cubicBezTo>
                <a:cubicBezTo>
                  <a:pt x="34922" y="160805"/>
                  <a:pt x="85720" y="90656"/>
                  <a:pt x="37339" y="139037"/>
                </a:cubicBezTo>
                <a:cubicBezTo>
                  <a:pt x="31172" y="145204"/>
                  <a:pt x="28409" y="154108"/>
                  <a:pt x="22825" y="160808"/>
                </a:cubicBezTo>
                <a:cubicBezTo>
                  <a:pt x="16255" y="168692"/>
                  <a:pt x="1054" y="172316"/>
                  <a:pt x="1054" y="182579"/>
                </a:cubicBezTo>
                <a:cubicBezTo>
                  <a:pt x="1054" y="190229"/>
                  <a:pt x="15983" y="178743"/>
                  <a:pt x="22825" y="175322"/>
                </a:cubicBezTo>
                <a:cubicBezTo>
                  <a:pt x="79095" y="147187"/>
                  <a:pt x="11646" y="171791"/>
                  <a:pt x="66368" y="153551"/>
                </a:cubicBezTo>
                <a:cubicBezTo>
                  <a:pt x="76044" y="146294"/>
                  <a:pt x="85554" y="138809"/>
                  <a:pt x="95396" y="131779"/>
                </a:cubicBezTo>
                <a:cubicBezTo>
                  <a:pt x="102493" y="126709"/>
                  <a:pt x="111000" y="123432"/>
                  <a:pt x="117168" y="117265"/>
                </a:cubicBezTo>
                <a:cubicBezTo>
                  <a:pt x="123335" y="111098"/>
                  <a:pt x="124982" y="101078"/>
                  <a:pt x="131682" y="95494"/>
                </a:cubicBezTo>
                <a:cubicBezTo>
                  <a:pt x="143640" y="85529"/>
                  <a:pt x="167356" y="78764"/>
                  <a:pt x="182482" y="73722"/>
                </a:cubicBezTo>
                <a:cubicBezTo>
                  <a:pt x="180063" y="66465"/>
                  <a:pt x="180634" y="57360"/>
                  <a:pt x="175225" y="51951"/>
                </a:cubicBezTo>
                <a:cubicBezTo>
                  <a:pt x="171766" y="48492"/>
                  <a:pt x="124660" y="37484"/>
                  <a:pt x="124425" y="37437"/>
                </a:cubicBezTo>
                <a:cubicBezTo>
                  <a:pt x="109996" y="34551"/>
                  <a:pt x="95425" y="32417"/>
                  <a:pt x="80882" y="30179"/>
                </a:cubicBezTo>
                <a:cubicBezTo>
                  <a:pt x="31490" y="22580"/>
                  <a:pt x="2263" y="2360"/>
                  <a:pt x="1054" y="11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26" name="任意多边形 25"/>
          <p:cNvSpPr/>
          <p:nvPr/>
        </p:nvSpPr>
        <p:spPr>
          <a:xfrm rot="567801">
            <a:off x="3170785" y="2063003"/>
            <a:ext cx="769325" cy="401393"/>
          </a:xfrm>
          <a:custGeom>
            <a:avLst/>
            <a:gdLst>
              <a:gd name="connsiteX0" fmla="*/ 0 w 1814286"/>
              <a:gd name="connsiteY0" fmla="*/ 0 h 921862"/>
              <a:gd name="connsiteX1" fmla="*/ 72572 w 1814286"/>
              <a:gd name="connsiteY1" fmla="*/ 58058 h 921862"/>
              <a:gd name="connsiteX2" fmla="*/ 87086 w 1814286"/>
              <a:gd name="connsiteY2" fmla="*/ 79829 h 921862"/>
              <a:gd name="connsiteX3" fmla="*/ 145143 w 1814286"/>
              <a:gd name="connsiteY3" fmla="*/ 123372 h 921862"/>
              <a:gd name="connsiteX4" fmla="*/ 159658 w 1814286"/>
              <a:gd name="connsiteY4" fmla="*/ 137886 h 921862"/>
              <a:gd name="connsiteX5" fmla="*/ 181429 w 1814286"/>
              <a:gd name="connsiteY5" fmla="*/ 152400 h 921862"/>
              <a:gd name="connsiteX6" fmla="*/ 195943 w 1814286"/>
              <a:gd name="connsiteY6" fmla="*/ 166915 h 921862"/>
              <a:gd name="connsiteX7" fmla="*/ 217715 w 1814286"/>
              <a:gd name="connsiteY7" fmla="*/ 181429 h 921862"/>
              <a:gd name="connsiteX8" fmla="*/ 239486 w 1814286"/>
              <a:gd name="connsiteY8" fmla="*/ 203200 h 921862"/>
              <a:gd name="connsiteX9" fmla="*/ 268515 w 1814286"/>
              <a:gd name="connsiteY9" fmla="*/ 224972 h 921862"/>
              <a:gd name="connsiteX10" fmla="*/ 290286 w 1814286"/>
              <a:gd name="connsiteY10" fmla="*/ 239486 h 921862"/>
              <a:gd name="connsiteX11" fmla="*/ 348343 w 1814286"/>
              <a:gd name="connsiteY11" fmla="*/ 290286 h 921862"/>
              <a:gd name="connsiteX12" fmla="*/ 377372 w 1814286"/>
              <a:gd name="connsiteY12" fmla="*/ 297543 h 921862"/>
              <a:gd name="connsiteX13" fmla="*/ 391886 w 1814286"/>
              <a:gd name="connsiteY13" fmla="*/ 312058 h 921862"/>
              <a:gd name="connsiteX14" fmla="*/ 486229 w 1814286"/>
              <a:gd name="connsiteY14" fmla="*/ 377372 h 921862"/>
              <a:gd name="connsiteX15" fmla="*/ 544286 w 1814286"/>
              <a:gd name="connsiteY15" fmla="*/ 406400 h 921862"/>
              <a:gd name="connsiteX16" fmla="*/ 602343 w 1814286"/>
              <a:gd name="connsiteY16" fmla="*/ 442686 h 921862"/>
              <a:gd name="connsiteX17" fmla="*/ 631372 w 1814286"/>
              <a:gd name="connsiteY17" fmla="*/ 457200 h 921862"/>
              <a:gd name="connsiteX18" fmla="*/ 667658 w 1814286"/>
              <a:gd name="connsiteY18" fmla="*/ 478972 h 921862"/>
              <a:gd name="connsiteX19" fmla="*/ 696686 w 1814286"/>
              <a:gd name="connsiteY19" fmla="*/ 500743 h 921862"/>
              <a:gd name="connsiteX20" fmla="*/ 747486 w 1814286"/>
              <a:gd name="connsiteY20" fmla="*/ 522515 h 921862"/>
              <a:gd name="connsiteX21" fmla="*/ 776515 w 1814286"/>
              <a:gd name="connsiteY21" fmla="*/ 537029 h 921862"/>
              <a:gd name="connsiteX22" fmla="*/ 812800 w 1814286"/>
              <a:gd name="connsiteY22" fmla="*/ 558800 h 921862"/>
              <a:gd name="connsiteX23" fmla="*/ 841829 w 1814286"/>
              <a:gd name="connsiteY23" fmla="*/ 566058 h 921862"/>
              <a:gd name="connsiteX24" fmla="*/ 878115 w 1814286"/>
              <a:gd name="connsiteY24" fmla="*/ 587829 h 921862"/>
              <a:gd name="connsiteX25" fmla="*/ 899886 w 1814286"/>
              <a:gd name="connsiteY25" fmla="*/ 609600 h 921862"/>
              <a:gd name="connsiteX26" fmla="*/ 928915 w 1814286"/>
              <a:gd name="connsiteY26" fmla="*/ 616858 h 921862"/>
              <a:gd name="connsiteX27" fmla="*/ 979715 w 1814286"/>
              <a:gd name="connsiteY27" fmla="*/ 631372 h 921862"/>
              <a:gd name="connsiteX28" fmla="*/ 1023258 w 1814286"/>
              <a:gd name="connsiteY28" fmla="*/ 653143 h 921862"/>
              <a:gd name="connsiteX29" fmla="*/ 1088572 w 1814286"/>
              <a:gd name="connsiteY29" fmla="*/ 689429 h 921862"/>
              <a:gd name="connsiteX30" fmla="*/ 1146629 w 1814286"/>
              <a:gd name="connsiteY30" fmla="*/ 711200 h 921862"/>
              <a:gd name="connsiteX31" fmla="*/ 1175658 w 1814286"/>
              <a:gd name="connsiteY31" fmla="*/ 718458 h 921862"/>
              <a:gd name="connsiteX32" fmla="*/ 1197429 w 1814286"/>
              <a:gd name="connsiteY32" fmla="*/ 725715 h 921862"/>
              <a:gd name="connsiteX33" fmla="*/ 1226458 w 1814286"/>
              <a:gd name="connsiteY33" fmla="*/ 747486 h 921862"/>
              <a:gd name="connsiteX34" fmla="*/ 1277258 w 1814286"/>
              <a:gd name="connsiteY34" fmla="*/ 762000 h 921862"/>
              <a:gd name="connsiteX35" fmla="*/ 1313543 w 1814286"/>
              <a:gd name="connsiteY35" fmla="*/ 783772 h 921862"/>
              <a:gd name="connsiteX36" fmla="*/ 1335315 w 1814286"/>
              <a:gd name="connsiteY36" fmla="*/ 791029 h 921862"/>
              <a:gd name="connsiteX37" fmla="*/ 1393372 w 1814286"/>
              <a:gd name="connsiteY37" fmla="*/ 805543 h 921862"/>
              <a:gd name="connsiteX38" fmla="*/ 1451429 w 1814286"/>
              <a:gd name="connsiteY38" fmla="*/ 820058 h 921862"/>
              <a:gd name="connsiteX39" fmla="*/ 1524000 w 1814286"/>
              <a:gd name="connsiteY39" fmla="*/ 849086 h 921862"/>
              <a:gd name="connsiteX40" fmla="*/ 1545772 w 1814286"/>
              <a:gd name="connsiteY40" fmla="*/ 856343 h 921862"/>
              <a:gd name="connsiteX41" fmla="*/ 1611086 w 1814286"/>
              <a:gd name="connsiteY41" fmla="*/ 870858 h 921862"/>
              <a:gd name="connsiteX42" fmla="*/ 1654629 w 1814286"/>
              <a:gd name="connsiteY42" fmla="*/ 885372 h 921862"/>
              <a:gd name="connsiteX43" fmla="*/ 1676400 w 1814286"/>
              <a:gd name="connsiteY43" fmla="*/ 892629 h 921862"/>
              <a:gd name="connsiteX44" fmla="*/ 1705429 w 1814286"/>
              <a:gd name="connsiteY44" fmla="*/ 899886 h 921862"/>
              <a:gd name="connsiteX45" fmla="*/ 1741715 w 1814286"/>
              <a:gd name="connsiteY45" fmla="*/ 907143 h 921862"/>
              <a:gd name="connsiteX46" fmla="*/ 1814286 w 1814286"/>
              <a:gd name="connsiteY46" fmla="*/ 921658 h 92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814286" h="921862">
                <a:moveTo>
                  <a:pt x="0" y="0"/>
                </a:moveTo>
                <a:cubicBezTo>
                  <a:pt x="24191" y="19353"/>
                  <a:pt x="55388" y="32282"/>
                  <a:pt x="72572" y="58058"/>
                </a:cubicBezTo>
                <a:cubicBezTo>
                  <a:pt x="77410" y="65315"/>
                  <a:pt x="80919" y="73662"/>
                  <a:pt x="87086" y="79829"/>
                </a:cubicBezTo>
                <a:cubicBezTo>
                  <a:pt x="128116" y="120859"/>
                  <a:pt x="111647" y="96576"/>
                  <a:pt x="145143" y="123372"/>
                </a:cubicBezTo>
                <a:cubicBezTo>
                  <a:pt x="150486" y="127646"/>
                  <a:pt x="154315" y="133612"/>
                  <a:pt x="159658" y="137886"/>
                </a:cubicBezTo>
                <a:cubicBezTo>
                  <a:pt x="166469" y="143334"/>
                  <a:pt x="174618" y="146951"/>
                  <a:pt x="181429" y="152400"/>
                </a:cubicBezTo>
                <a:cubicBezTo>
                  <a:pt x="186772" y="156674"/>
                  <a:pt x="190600" y="162641"/>
                  <a:pt x="195943" y="166915"/>
                </a:cubicBezTo>
                <a:cubicBezTo>
                  <a:pt x="202754" y="172364"/>
                  <a:pt x="211014" y="175845"/>
                  <a:pt x="217715" y="181429"/>
                </a:cubicBezTo>
                <a:cubicBezTo>
                  <a:pt x="225599" y="187999"/>
                  <a:pt x="231694" y="196521"/>
                  <a:pt x="239486" y="203200"/>
                </a:cubicBezTo>
                <a:cubicBezTo>
                  <a:pt x="248670" y="211072"/>
                  <a:pt x="258673" y="217942"/>
                  <a:pt x="268515" y="224972"/>
                </a:cubicBezTo>
                <a:cubicBezTo>
                  <a:pt x="275612" y="230041"/>
                  <a:pt x="283664" y="233810"/>
                  <a:pt x="290286" y="239486"/>
                </a:cubicBezTo>
                <a:cubicBezTo>
                  <a:pt x="311239" y="257446"/>
                  <a:pt x="323065" y="277647"/>
                  <a:pt x="348343" y="290286"/>
                </a:cubicBezTo>
                <a:cubicBezTo>
                  <a:pt x="357264" y="294746"/>
                  <a:pt x="367696" y="295124"/>
                  <a:pt x="377372" y="297543"/>
                </a:cubicBezTo>
                <a:cubicBezTo>
                  <a:pt x="382210" y="302381"/>
                  <a:pt x="386543" y="307784"/>
                  <a:pt x="391886" y="312058"/>
                </a:cubicBezTo>
                <a:cubicBezTo>
                  <a:pt x="424951" y="338510"/>
                  <a:pt x="450353" y="358054"/>
                  <a:pt x="486229" y="377372"/>
                </a:cubicBezTo>
                <a:cubicBezTo>
                  <a:pt x="505279" y="387630"/>
                  <a:pt x="526283" y="394398"/>
                  <a:pt x="544286" y="406400"/>
                </a:cubicBezTo>
                <a:cubicBezTo>
                  <a:pt x="566969" y="421522"/>
                  <a:pt x="576084" y="428098"/>
                  <a:pt x="602343" y="442686"/>
                </a:cubicBezTo>
                <a:cubicBezTo>
                  <a:pt x="611800" y="447940"/>
                  <a:pt x="621696" y="452362"/>
                  <a:pt x="631372" y="457200"/>
                </a:cubicBezTo>
                <a:cubicBezTo>
                  <a:pt x="665337" y="491167"/>
                  <a:pt x="623696" y="453851"/>
                  <a:pt x="667658" y="478972"/>
                </a:cubicBezTo>
                <a:cubicBezTo>
                  <a:pt x="678159" y="484973"/>
                  <a:pt x="686429" y="494333"/>
                  <a:pt x="696686" y="500743"/>
                </a:cubicBezTo>
                <a:cubicBezTo>
                  <a:pt x="731696" y="522625"/>
                  <a:pt x="716060" y="509047"/>
                  <a:pt x="747486" y="522515"/>
                </a:cubicBezTo>
                <a:cubicBezTo>
                  <a:pt x="757430" y="526777"/>
                  <a:pt x="767058" y="531775"/>
                  <a:pt x="776515" y="537029"/>
                </a:cubicBezTo>
                <a:cubicBezTo>
                  <a:pt x="788845" y="543879"/>
                  <a:pt x="799911" y="553071"/>
                  <a:pt x="812800" y="558800"/>
                </a:cubicBezTo>
                <a:cubicBezTo>
                  <a:pt x="821915" y="562851"/>
                  <a:pt x="832153" y="563639"/>
                  <a:pt x="841829" y="566058"/>
                </a:cubicBezTo>
                <a:cubicBezTo>
                  <a:pt x="853924" y="573315"/>
                  <a:pt x="866831" y="579366"/>
                  <a:pt x="878115" y="587829"/>
                </a:cubicBezTo>
                <a:cubicBezTo>
                  <a:pt x="886325" y="593987"/>
                  <a:pt x="890975" y="604508"/>
                  <a:pt x="899886" y="609600"/>
                </a:cubicBezTo>
                <a:cubicBezTo>
                  <a:pt x="908546" y="614549"/>
                  <a:pt x="919325" y="614118"/>
                  <a:pt x="928915" y="616858"/>
                </a:cubicBezTo>
                <a:cubicBezTo>
                  <a:pt x="1001754" y="637670"/>
                  <a:pt x="889016" y="608698"/>
                  <a:pt x="979715" y="631372"/>
                </a:cubicBezTo>
                <a:cubicBezTo>
                  <a:pt x="1021558" y="659267"/>
                  <a:pt x="981189" y="635113"/>
                  <a:pt x="1023258" y="653143"/>
                </a:cubicBezTo>
                <a:cubicBezTo>
                  <a:pt x="1072168" y="674105"/>
                  <a:pt x="1033535" y="661911"/>
                  <a:pt x="1088572" y="689429"/>
                </a:cubicBezTo>
                <a:cubicBezTo>
                  <a:pt x="1098797" y="694541"/>
                  <a:pt x="1131974" y="707013"/>
                  <a:pt x="1146629" y="711200"/>
                </a:cubicBezTo>
                <a:cubicBezTo>
                  <a:pt x="1156219" y="713940"/>
                  <a:pt x="1166068" y="715718"/>
                  <a:pt x="1175658" y="718458"/>
                </a:cubicBezTo>
                <a:cubicBezTo>
                  <a:pt x="1183013" y="720560"/>
                  <a:pt x="1190172" y="723296"/>
                  <a:pt x="1197429" y="725715"/>
                </a:cubicBezTo>
                <a:cubicBezTo>
                  <a:pt x="1207105" y="732972"/>
                  <a:pt x="1215956" y="741485"/>
                  <a:pt x="1226458" y="747486"/>
                </a:cubicBezTo>
                <a:cubicBezTo>
                  <a:pt x="1234556" y="752114"/>
                  <a:pt x="1270973" y="760429"/>
                  <a:pt x="1277258" y="762000"/>
                </a:cubicBezTo>
                <a:cubicBezTo>
                  <a:pt x="1289353" y="769257"/>
                  <a:pt x="1300927" y="777464"/>
                  <a:pt x="1313543" y="783772"/>
                </a:cubicBezTo>
                <a:cubicBezTo>
                  <a:pt x="1320385" y="787193"/>
                  <a:pt x="1327935" y="789016"/>
                  <a:pt x="1335315" y="791029"/>
                </a:cubicBezTo>
                <a:cubicBezTo>
                  <a:pt x="1354560" y="796278"/>
                  <a:pt x="1374448" y="799235"/>
                  <a:pt x="1393372" y="805543"/>
                </a:cubicBezTo>
                <a:cubicBezTo>
                  <a:pt x="1426845" y="816701"/>
                  <a:pt x="1407642" y="811300"/>
                  <a:pt x="1451429" y="820058"/>
                </a:cubicBezTo>
                <a:cubicBezTo>
                  <a:pt x="1494141" y="841413"/>
                  <a:pt x="1470196" y="831152"/>
                  <a:pt x="1524000" y="849086"/>
                </a:cubicBezTo>
                <a:cubicBezTo>
                  <a:pt x="1531257" y="851505"/>
                  <a:pt x="1538271" y="854843"/>
                  <a:pt x="1545772" y="856343"/>
                </a:cubicBezTo>
                <a:cubicBezTo>
                  <a:pt x="1566505" y="860490"/>
                  <a:pt x="1590575" y="864705"/>
                  <a:pt x="1611086" y="870858"/>
                </a:cubicBezTo>
                <a:cubicBezTo>
                  <a:pt x="1625740" y="875254"/>
                  <a:pt x="1640115" y="880534"/>
                  <a:pt x="1654629" y="885372"/>
                </a:cubicBezTo>
                <a:cubicBezTo>
                  <a:pt x="1661886" y="887791"/>
                  <a:pt x="1668979" y="890774"/>
                  <a:pt x="1676400" y="892629"/>
                </a:cubicBezTo>
                <a:cubicBezTo>
                  <a:pt x="1686076" y="895048"/>
                  <a:pt x="1695692" y="897722"/>
                  <a:pt x="1705429" y="899886"/>
                </a:cubicBezTo>
                <a:cubicBezTo>
                  <a:pt x="1717470" y="902562"/>
                  <a:pt x="1729815" y="903897"/>
                  <a:pt x="1741715" y="907143"/>
                </a:cubicBezTo>
                <a:cubicBezTo>
                  <a:pt x="1806155" y="924718"/>
                  <a:pt x="1762548" y="921658"/>
                  <a:pt x="1814286" y="921658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/>
        </p:nvSpPr>
        <p:spPr>
          <a:xfrm>
            <a:off x="3703711" y="2414482"/>
            <a:ext cx="312057" cy="174387"/>
          </a:xfrm>
          <a:custGeom>
            <a:avLst/>
            <a:gdLst>
              <a:gd name="connsiteX0" fmla="*/ 174171 w 312057"/>
              <a:gd name="connsiteY0" fmla="*/ 0 h 174387"/>
              <a:gd name="connsiteX1" fmla="*/ 232229 w 312057"/>
              <a:gd name="connsiteY1" fmla="*/ 43543 h 174387"/>
              <a:gd name="connsiteX2" fmla="*/ 261257 w 312057"/>
              <a:gd name="connsiteY2" fmla="*/ 87086 h 174387"/>
              <a:gd name="connsiteX3" fmla="*/ 283029 w 312057"/>
              <a:gd name="connsiteY3" fmla="*/ 108857 h 174387"/>
              <a:gd name="connsiteX4" fmla="*/ 312057 w 312057"/>
              <a:gd name="connsiteY4" fmla="*/ 159657 h 174387"/>
              <a:gd name="connsiteX5" fmla="*/ 275771 w 312057"/>
              <a:gd name="connsiteY5" fmla="*/ 166914 h 174387"/>
              <a:gd name="connsiteX6" fmla="*/ 0 w 312057"/>
              <a:gd name="connsiteY6" fmla="*/ 174171 h 17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2057" h="174387">
                <a:moveTo>
                  <a:pt x="174171" y="0"/>
                </a:moveTo>
                <a:cubicBezTo>
                  <a:pt x="189173" y="10001"/>
                  <a:pt x="218807" y="25647"/>
                  <a:pt x="232229" y="43543"/>
                </a:cubicBezTo>
                <a:cubicBezTo>
                  <a:pt x="242695" y="57498"/>
                  <a:pt x="248922" y="74752"/>
                  <a:pt x="261257" y="87086"/>
                </a:cubicBezTo>
                <a:cubicBezTo>
                  <a:pt x="268514" y="94343"/>
                  <a:pt x="276459" y="100973"/>
                  <a:pt x="283029" y="108857"/>
                </a:cubicBezTo>
                <a:cubicBezTo>
                  <a:pt x="295849" y="124241"/>
                  <a:pt x="303186" y="141916"/>
                  <a:pt x="312057" y="159657"/>
                </a:cubicBezTo>
                <a:cubicBezTo>
                  <a:pt x="299962" y="162076"/>
                  <a:pt x="288067" y="165930"/>
                  <a:pt x="275771" y="166914"/>
                </a:cubicBezTo>
                <a:cubicBezTo>
                  <a:pt x="157877" y="176345"/>
                  <a:pt x="115486" y="174171"/>
                  <a:pt x="0" y="174171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 27"/>
          <p:cNvSpPr/>
          <p:nvPr/>
        </p:nvSpPr>
        <p:spPr>
          <a:xfrm>
            <a:off x="1318588" y="4596201"/>
            <a:ext cx="1528667" cy="156269"/>
          </a:xfrm>
          <a:custGeom>
            <a:avLst/>
            <a:gdLst>
              <a:gd name="connsiteX0" fmla="*/ 0 w 3831771"/>
              <a:gd name="connsiteY0" fmla="*/ 0 h 550695"/>
              <a:gd name="connsiteX1" fmla="*/ 72571 w 3831771"/>
              <a:gd name="connsiteY1" fmla="*/ 7257 h 550695"/>
              <a:gd name="connsiteX2" fmla="*/ 94342 w 3831771"/>
              <a:gd name="connsiteY2" fmla="*/ 14514 h 550695"/>
              <a:gd name="connsiteX3" fmla="*/ 130628 w 3831771"/>
              <a:gd name="connsiteY3" fmla="*/ 29029 h 550695"/>
              <a:gd name="connsiteX4" fmla="*/ 195942 w 3831771"/>
              <a:gd name="connsiteY4" fmla="*/ 58057 h 550695"/>
              <a:gd name="connsiteX5" fmla="*/ 261257 w 3831771"/>
              <a:gd name="connsiteY5" fmla="*/ 79829 h 550695"/>
              <a:gd name="connsiteX6" fmla="*/ 283028 w 3831771"/>
              <a:gd name="connsiteY6" fmla="*/ 87086 h 550695"/>
              <a:gd name="connsiteX7" fmla="*/ 391885 w 3831771"/>
              <a:gd name="connsiteY7" fmla="*/ 137886 h 550695"/>
              <a:gd name="connsiteX8" fmla="*/ 457200 w 3831771"/>
              <a:gd name="connsiteY8" fmla="*/ 159657 h 550695"/>
              <a:gd name="connsiteX9" fmla="*/ 515257 w 3831771"/>
              <a:gd name="connsiteY9" fmla="*/ 181429 h 550695"/>
              <a:gd name="connsiteX10" fmla="*/ 551542 w 3831771"/>
              <a:gd name="connsiteY10" fmla="*/ 195943 h 550695"/>
              <a:gd name="connsiteX11" fmla="*/ 645885 w 3831771"/>
              <a:gd name="connsiteY11" fmla="*/ 224972 h 550695"/>
              <a:gd name="connsiteX12" fmla="*/ 682171 w 3831771"/>
              <a:gd name="connsiteY12" fmla="*/ 239486 h 550695"/>
              <a:gd name="connsiteX13" fmla="*/ 740228 w 3831771"/>
              <a:gd name="connsiteY13" fmla="*/ 246743 h 550695"/>
              <a:gd name="connsiteX14" fmla="*/ 805542 w 3831771"/>
              <a:gd name="connsiteY14" fmla="*/ 268514 h 550695"/>
              <a:gd name="connsiteX15" fmla="*/ 856342 w 3831771"/>
              <a:gd name="connsiteY15" fmla="*/ 283029 h 550695"/>
              <a:gd name="connsiteX16" fmla="*/ 914400 w 3831771"/>
              <a:gd name="connsiteY16" fmla="*/ 290286 h 550695"/>
              <a:gd name="connsiteX17" fmla="*/ 1001485 w 3831771"/>
              <a:gd name="connsiteY17" fmla="*/ 312057 h 550695"/>
              <a:gd name="connsiteX18" fmla="*/ 1052285 w 3831771"/>
              <a:gd name="connsiteY18" fmla="*/ 326572 h 550695"/>
              <a:gd name="connsiteX19" fmla="*/ 1088571 w 3831771"/>
              <a:gd name="connsiteY19" fmla="*/ 333829 h 550695"/>
              <a:gd name="connsiteX20" fmla="*/ 1110342 w 3831771"/>
              <a:gd name="connsiteY20" fmla="*/ 341086 h 550695"/>
              <a:gd name="connsiteX21" fmla="*/ 1291771 w 3831771"/>
              <a:gd name="connsiteY21" fmla="*/ 362857 h 550695"/>
              <a:gd name="connsiteX22" fmla="*/ 1328057 w 3831771"/>
              <a:gd name="connsiteY22" fmla="*/ 370114 h 550695"/>
              <a:gd name="connsiteX23" fmla="*/ 1378857 w 3831771"/>
              <a:gd name="connsiteY23" fmla="*/ 384629 h 550695"/>
              <a:gd name="connsiteX24" fmla="*/ 1429657 w 3831771"/>
              <a:gd name="connsiteY24" fmla="*/ 391886 h 550695"/>
              <a:gd name="connsiteX25" fmla="*/ 1465942 w 3831771"/>
              <a:gd name="connsiteY25" fmla="*/ 399143 h 550695"/>
              <a:gd name="connsiteX26" fmla="*/ 1603828 w 3831771"/>
              <a:gd name="connsiteY26" fmla="*/ 406400 h 550695"/>
              <a:gd name="connsiteX27" fmla="*/ 1828800 w 3831771"/>
              <a:gd name="connsiteY27" fmla="*/ 428172 h 550695"/>
              <a:gd name="connsiteX28" fmla="*/ 1894114 w 3831771"/>
              <a:gd name="connsiteY28" fmla="*/ 435429 h 550695"/>
              <a:gd name="connsiteX29" fmla="*/ 1937657 w 3831771"/>
              <a:gd name="connsiteY29" fmla="*/ 442686 h 550695"/>
              <a:gd name="connsiteX30" fmla="*/ 2111828 w 3831771"/>
              <a:gd name="connsiteY30" fmla="*/ 449943 h 550695"/>
              <a:gd name="connsiteX31" fmla="*/ 2177142 w 3831771"/>
              <a:gd name="connsiteY31" fmla="*/ 457200 h 550695"/>
              <a:gd name="connsiteX32" fmla="*/ 2460171 w 3831771"/>
              <a:gd name="connsiteY32" fmla="*/ 471714 h 550695"/>
              <a:gd name="connsiteX33" fmla="*/ 2663371 w 3831771"/>
              <a:gd name="connsiteY33" fmla="*/ 493486 h 550695"/>
              <a:gd name="connsiteX34" fmla="*/ 2989942 w 3831771"/>
              <a:gd name="connsiteY34" fmla="*/ 508000 h 550695"/>
              <a:gd name="connsiteX35" fmla="*/ 3062514 w 3831771"/>
              <a:gd name="connsiteY35" fmla="*/ 522514 h 550695"/>
              <a:gd name="connsiteX36" fmla="*/ 3193142 w 3831771"/>
              <a:gd name="connsiteY36" fmla="*/ 529772 h 550695"/>
              <a:gd name="connsiteX37" fmla="*/ 3831771 w 3831771"/>
              <a:gd name="connsiteY37" fmla="*/ 544286 h 550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831771" h="550695">
                <a:moveTo>
                  <a:pt x="0" y="0"/>
                </a:moveTo>
                <a:cubicBezTo>
                  <a:pt x="24190" y="2419"/>
                  <a:pt x="48543" y="3560"/>
                  <a:pt x="72571" y="7257"/>
                </a:cubicBezTo>
                <a:cubicBezTo>
                  <a:pt x="80132" y="8420"/>
                  <a:pt x="87180" y="11828"/>
                  <a:pt x="94342" y="14514"/>
                </a:cubicBezTo>
                <a:cubicBezTo>
                  <a:pt x="106540" y="19088"/>
                  <a:pt x="118654" y="23897"/>
                  <a:pt x="130628" y="29029"/>
                </a:cubicBezTo>
                <a:cubicBezTo>
                  <a:pt x="152526" y="38414"/>
                  <a:pt x="173737" y="49422"/>
                  <a:pt x="195942" y="58057"/>
                </a:cubicBezTo>
                <a:cubicBezTo>
                  <a:pt x="217331" y="66375"/>
                  <a:pt x="239485" y="72572"/>
                  <a:pt x="261257" y="79829"/>
                </a:cubicBezTo>
                <a:cubicBezTo>
                  <a:pt x="268514" y="82248"/>
                  <a:pt x="276663" y="82843"/>
                  <a:pt x="283028" y="87086"/>
                </a:cubicBezTo>
                <a:cubicBezTo>
                  <a:pt x="324368" y="114645"/>
                  <a:pt x="320539" y="114105"/>
                  <a:pt x="391885" y="137886"/>
                </a:cubicBezTo>
                <a:cubicBezTo>
                  <a:pt x="413657" y="145143"/>
                  <a:pt x="436674" y="149393"/>
                  <a:pt x="457200" y="159657"/>
                </a:cubicBezTo>
                <a:cubicBezTo>
                  <a:pt x="516579" y="189349"/>
                  <a:pt x="455974" y="161668"/>
                  <a:pt x="515257" y="181429"/>
                </a:cubicBezTo>
                <a:cubicBezTo>
                  <a:pt x="527615" y="185548"/>
                  <a:pt x="539184" y="191824"/>
                  <a:pt x="551542" y="195943"/>
                </a:cubicBezTo>
                <a:cubicBezTo>
                  <a:pt x="650669" y="228985"/>
                  <a:pt x="556431" y="192443"/>
                  <a:pt x="645885" y="224972"/>
                </a:cubicBezTo>
                <a:cubicBezTo>
                  <a:pt x="658128" y="229424"/>
                  <a:pt x="669478" y="236557"/>
                  <a:pt x="682171" y="239486"/>
                </a:cubicBezTo>
                <a:cubicBezTo>
                  <a:pt x="701175" y="243871"/>
                  <a:pt x="720876" y="244324"/>
                  <a:pt x="740228" y="246743"/>
                </a:cubicBezTo>
                <a:lnTo>
                  <a:pt x="805542" y="268514"/>
                </a:lnTo>
                <a:cubicBezTo>
                  <a:pt x="822802" y="274268"/>
                  <a:pt x="838111" y="279991"/>
                  <a:pt x="856342" y="283029"/>
                </a:cubicBezTo>
                <a:cubicBezTo>
                  <a:pt x="875580" y="286235"/>
                  <a:pt x="895047" y="287867"/>
                  <a:pt x="914400" y="290286"/>
                </a:cubicBezTo>
                <a:cubicBezTo>
                  <a:pt x="956852" y="318587"/>
                  <a:pt x="921338" y="299727"/>
                  <a:pt x="1001485" y="312057"/>
                </a:cubicBezTo>
                <a:cubicBezTo>
                  <a:pt x="1036795" y="317489"/>
                  <a:pt x="1021926" y="318982"/>
                  <a:pt x="1052285" y="326572"/>
                </a:cubicBezTo>
                <a:cubicBezTo>
                  <a:pt x="1064252" y="329564"/>
                  <a:pt x="1076604" y="330837"/>
                  <a:pt x="1088571" y="333829"/>
                </a:cubicBezTo>
                <a:cubicBezTo>
                  <a:pt x="1095992" y="335684"/>
                  <a:pt x="1102841" y="339586"/>
                  <a:pt x="1110342" y="341086"/>
                </a:cubicBezTo>
                <a:cubicBezTo>
                  <a:pt x="1196527" y="358323"/>
                  <a:pt x="1202395" y="355982"/>
                  <a:pt x="1291771" y="362857"/>
                </a:cubicBezTo>
                <a:cubicBezTo>
                  <a:pt x="1303866" y="365276"/>
                  <a:pt x="1316090" y="367122"/>
                  <a:pt x="1328057" y="370114"/>
                </a:cubicBezTo>
                <a:cubicBezTo>
                  <a:pt x="1345142" y="374385"/>
                  <a:pt x="1361637" y="380939"/>
                  <a:pt x="1378857" y="384629"/>
                </a:cubicBezTo>
                <a:cubicBezTo>
                  <a:pt x="1395583" y="388213"/>
                  <a:pt x="1412784" y="389074"/>
                  <a:pt x="1429657" y="391886"/>
                </a:cubicBezTo>
                <a:cubicBezTo>
                  <a:pt x="1441824" y="393914"/>
                  <a:pt x="1453650" y="398119"/>
                  <a:pt x="1465942" y="399143"/>
                </a:cubicBezTo>
                <a:cubicBezTo>
                  <a:pt x="1511809" y="402965"/>
                  <a:pt x="1557866" y="403981"/>
                  <a:pt x="1603828" y="406400"/>
                </a:cubicBezTo>
                <a:cubicBezTo>
                  <a:pt x="1898540" y="439145"/>
                  <a:pt x="1595216" y="406936"/>
                  <a:pt x="1828800" y="428172"/>
                </a:cubicBezTo>
                <a:cubicBezTo>
                  <a:pt x="1850615" y="430155"/>
                  <a:pt x="1872401" y="432534"/>
                  <a:pt x="1894114" y="435429"/>
                </a:cubicBezTo>
                <a:cubicBezTo>
                  <a:pt x="1908699" y="437374"/>
                  <a:pt x="1922975" y="441707"/>
                  <a:pt x="1937657" y="442686"/>
                </a:cubicBezTo>
                <a:cubicBezTo>
                  <a:pt x="1995636" y="446551"/>
                  <a:pt x="2053771" y="447524"/>
                  <a:pt x="2111828" y="449943"/>
                </a:cubicBezTo>
                <a:cubicBezTo>
                  <a:pt x="2133599" y="452362"/>
                  <a:pt x="2155274" y="455914"/>
                  <a:pt x="2177142" y="457200"/>
                </a:cubicBezTo>
                <a:cubicBezTo>
                  <a:pt x="2315015" y="465310"/>
                  <a:pt x="2341666" y="460428"/>
                  <a:pt x="2460171" y="471714"/>
                </a:cubicBezTo>
                <a:cubicBezTo>
                  <a:pt x="2527985" y="478173"/>
                  <a:pt x="2595355" y="489707"/>
                  <a:pt x="2663371" y="493486"/>
                </a:cubicBezTo>
                <a:cubicBezTo>
                  <a:pt x="2859258" y="504368"/>
                  <a:pt x="2750420" y="499129"/>
                  <a:pt x="2989942" y="508000"/>
                </a:cubicBezTo>
                <a:cubicBezTo>
                  <a:pt x="3015155" y="514303"/>
                  <a:pt x="3035823" y="520290"/>
                  <a:pt x="3062514" y="522514"/>
                </a:cubicBezTo>
                <a:cubicBezTo>
                  <a:pt x="3105973" y="526136"/>
                  <a:pt x="3149599" y="527353"/>
                  <a:pt x="3193142" y="529772"/>
                </a:cubicBezTo>
                <a:cubicBezTo>
                  <a:pt x="3482083" y="565889"/>
                  <a:pt x="3270251" y="544286"/>
                  <a:pt x="3831771" y="544286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/>
        </p:nvSpPr>
        <p:spPr>
          <a:xfrm>
            <a:off x="2647797" y="4657950"/>
            <a:ext cx="268515" cy="189039"/>
          </a:xfrm>
          <a:custGeom>
            <a:avLst/>
            <a:gdLst>
              <a:gd name="connsiteX0" fmla="*/ 72572 w 268515"/>
              <a:gd name="connsiteY0" fmla="*/ 0 h 189039"/>
              <a:gd name="connsiteX1" fmla="*/ 108858 w 268515"/>
              <a:gd name="connsiteY1" fmla="*/ 7257 h 189039"/>
              <a:gd name="connsiteX2" fmla="*/ 130629 w 268515"/>
              <a:gd name="connsiteY2" fmla="*/ 14514 h 189039"/>
              <a:gd name="connsiteX3" fmla="*/ 188686 w 268515"/>
              <a:gd name="connsiteY3" fmla="*/ 29029 h 189039"/>
              <a:gd name="connsiteX4" fmla="*/ 232229 w 268515"/>
              <a:gd name="connsiteY4" fmla="*/ 58057 h 189039"/>
              <a:gd name="connsiteX5" fmla="*/ 268515 w 268515"/>
              <a:gd name="connsiteY5" fmla="*/ 94343 h 189039"/>
              <a:gd name="connsiteX6" fmla="*/ 239486 w 268515"/>
              <a:gd name="connsiteY6" fmla="*/ 130629 h 189039"/>
              <a:gd name="connsiteX7" fmla="*/ 181429 w 268515"/>
              <a:gd name="connsiteY7" fmla="*/ 137886 h 189039"/>
              <a:gd name="connsiteX8" fmla="*/ 123372 w 268515"/>
              <a:gd name="connsiteY8" fmla="*/ 152400 h 189039"/>
              <a:gd name="connsiteX9" fmla="*/ 101600 w 268515"/>
              <a:gd name="connsiteY9" fmla="*/ 159657 h 189039"/>
              <a:gd name="connsiteX10" fmla="*/ 65315 w 268515"/>
              <a:gd name="connsiteY10" fmla="*/ 174171 h 189039"/>
              <a:gd name="connsiteX11" fmla="*/ 14515 w 268515"/>
              <a:gd name="connsiteY11" fmla="*/ 188686 h 189039"/>
              <a:gd name="connsiteX12" fmla="*/ 0 w 268515"/>
              <a:gd name="connsiteY12" fmla="*/ 188686 h 18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8515" h="189039">
                <a:moveTo>
                  <a:pt x="72572" y="0"/>
                </a:moveTo>
                <a:cubicBezTo>
                  <a:pt x="84667" y="2419"/>
                  <a:pt x="96891" y="4265"/>
                  <a:pt x="108858" y="7257"/>
                </a:cubicBezTo>
                <a:cubicBezTo>
                  <a:pt x="116279" y="9112"/>
                  <a:pt x="123208" y="12659"/>
                  <a:pt x="130629" y="14514"/>
                </a:cubicBezTo>
                <a:cubicBezTo>
                  <a:pt x="142336" y="17441"/>
                  <a:pt x="175108" y="21486"/>
                  <a:pt x="188686" y="29029"/>
                </a:cubicBezTo>
                <a:cubicBezTo>
                  <a:pt x="203935" y="37501"/>
                  <a:pt x="219894" y="45722"/>
                  <a:pt x="232229" y="58057"/>
                </a:cubicBezTo>
                <a:lnTo>
                  <a:pt x="268515" y="94343"/>
                </a:lnTo>
                <a:cubicBezTo>
                  <a:pt x="265586" y="98737"/>
                  <a:pt x="248101" y="128044"/>
                  <a:pt x="239486" y="130629"/>
                </a:cubicBezTo>
                <a:cubicBezTo>
                  <a:pt x="220806" y="136233"/>
                  <a:pt x="200598" y="134292"/>
                  <a:pt x="181429" y="137886"/>
                </a:cubicBezTo>
                <a:cubicBezTo>
                  <a:pt x="161823" y="141562"/>
                  <a:pt x="142296" y="146092"/>
                  <a:pt x="123372" y="152400"/>
                </a:cubicBezTo>
                <a:cubicBezTo>
                  <a:pt x="116115" y="154819"/>
                  <a:pt x="108763" y="156971"/>
                  <a:pt x="101600" y="159657"/>
                </a:cubicBezTo>
                <a:cubicBezTo>
                  <a:pt x="89403" y="164231"/>
                  <a:pt x="77512" y="169597"/>
                  <a:pt x="65315" y="174171"/>
                </a:cubicBezTo>
                <a:cubicBezTo>
                  <a:pt x="51507" y="179349"/>
                  <a:pt x="28245" y="186398"/>
                  <a:pt x="14515" y="188686"/>
                </a:cubicBezTo>
                <a:cubicBezTo>
                  <a:pt x="9742" y="189481"/>
                  <a:pt x="4838" y="188686"/>
                  <a:pt x="0" y="188686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448153" y="897517"/>
            <a:ext cx="37118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答辩委员</a:t>
            </a:r>
            <a:r>
              <a:rPr lang="en-US" altLang="zh-CN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导师可以任委员，但不可以任主席；院外评委</a:t>
            </a:r>
            <a:r>
              <a:rPr lang="en-US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肿瘤医院外；“秘书” 负责</a:t>
            </a:r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会议准备和记录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，不由专家担任</a:t>
            </a:r>
            <a:endParaRPr lang="en-US" altLang="zh-CN" sz="1100" dirty="0" smtClean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硕士</a:t>
            </a:r>
            <a:r>
              <a:rPr lang="zh-CN" altLang="en-US" sz="11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</a:t>
            </a:r>
            <a:r>
              <a:rPr lang="zh-CN" altLang="en-US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组（</a:t>
            </a:r>
            <a:r>
              <a:rPr lang="zh-CN" altLang="en-US" sz="11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成员+组长）≥</a:t>
            </a:r>
            <a:r>
              <a:rPr lang="zh-CN" altLang="en-US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1100" b="1" dirty="0" smtClean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博士</a:t>
            </a:r>
            <a:r>
              <a:rPr lang="zh-CN" altLang="en-US" sz="1100" b="1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答辩组（成员+组长）≥</a:t>
            </a:r>
            <a:r>
              <a:rPr lang="zh-CN" altLang="en-US" sz="1100" b="1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en-US" altLang="zh-CN" sz="1100" b="1" dirty="0" smtClean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文件位置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：肿瘤医院教学网</a:t>
            </a:r>
            <a:endParaRPr lang="en-US" altLang="zh-CN" sz="1100" dirty="0" smtClean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https://teach.bjcancer.org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工作信息</a:t>
            </a:r>
            <a:r>
              <a:rPr lang="en-US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工作文件</a:t>
            </a:r>
            <a:r>
              <a:rPr lang="en-US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《北京大学临床肿瘤学院研究生培养与学位论文工作管理规定》</a:t>
            </a:r>
            <a:endParaRPr lang="zh-CN" altLang="en-US" sz="1100" b="1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2481943" y="1741714"/>
            <a:ext cx="159699" cy="116115"/>
          </a:xfrm>
          <a:custGeom>
            <a:avLst/>
            <a:gdLst>
              <a:gd name="connsiteX0" fmla="*/ 0 w 159699"/>
              <a:gd name="connsiteY0" fmla="*/ 116115 h 116115"/>
              <a:gd name="connsiteX1" fmla="*/ 36286 w 159699"/>
              <a:gd name="connsiteY1" fmla="*/ 101600 h 116115"/>
              <a:gd name="connsiteX2" fmla="*/ 79828 w 159699"/>
              <a:gd name="connsiteY2" fmla="*/ 87086 h 116115"/>
              <a:gd name="connsiteX3" fmla="*/ 108857 w 159699"/>
              <a:gd name="connsiteY3" fmla="*/ 50800 h 116115"/>
              <a:gd name="connsiteX4" fmla="*/ 130628 w 159699"/>
              <a:gd name="connsiteY4" fmla="*/ 43543 h 116115"/>
              <a:gd name="connsiteX5" fmla="*/ 137886 w 159699"/>
              <a:gd name="connsiteY5" fmla="*/ 21772 h 116115"/>
              <a:gd name="connsiteX6" fmla="*/ 159657 w 159699"/>
              <a:gd name="connsiteY6" fmla="*/ 0 h 116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9699" h="116115">
                <a:moveTo>
                  <a:pt x="0" y="116115"/>
                </a:moveTo>
                <a:cubicBezTo>
                  <a:pt x="12095" y="111277"/>
                  <a:pt x="24043" y="106052"/>
                  <a:pt x="36286" y="101600"/>
                </a:cubicBezTo>
                <a:cubicBezTo>
                  <a:pt x="50664" y="96372"/>
                  <a:pt x="79828" y="87086"/>
                  <a:pt x="79828" y="87086"/>
                </a:cubicBezTo>
                <a:cubicBezTo>
                  <a:pt x="86419" y="77201"/>
                  <a:pt x="97370" y="57693"/>
                  <a:pt x="108857" y="50800"/>
                </a:cubicBezTo>
                <a:cubicBezTo>
                  <a:pt x="115416" y="46864"/>
                  <a:pt x="123371" y="45962"/>
                  <a:pt x="130628" y="43543"/>
                </a:cubicBezTo>
                <a:cubicBezTo>
                  <a:pt x="133047" y="36286"/>
                  <a:pt x="133107" y="27745"/>
                  <a:pt x="137886" y="21772"/>
                </a:cubicBezTo>
                <a:cubicBezTo>
                  <a:pt x="161670" y="-7957"/>
                  <a:pt x="159657" y="19826"/>
                  <a:pt x="159657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>
            <a:off x="2540000" y="1719943"/>
            <a:ext cx="145143" cy="123371"/>
          </a:xfrm>
          <a:custGeom>
            <a:avLst/>
            <a:gdLst>
              <a:gd name="connsiteX0" fmla="*/ 0 w 145143"/>
              <a:gd name="connsiteY0" fmla="*/ 21771 h 123371"/>
              <a:gd name="connsiteX1" fmla="*/ 123371 w 145143"/>
              <a:gd name="connsiteY1" fmla="*/ 7257 h 123371"/>
              <a:gd name="connsiteX2" fmla="*/ 145143 w 145143"/>
              <a:gd name="connsiteY2" fmla="*/ 0 h 123371"/>
              <a:gd name="connsiteX3" fmla="*/ 137886 w 145143"/>
              <a:gd name="connsiteY3" fmla="*/ 79828 h 123371"/>
              <a:gd name="connsiteX4" fmla="*/ 130629 w 145143"/>
              <a:gd name="connsiteY4" fmla="*/ 123371 h 12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143" h="123371">
                <a:moveTo>
                  <a:pt x="0" y="21771"/>
                </a:moveTo>
                <a:lnTo>
                  <a:pt x="123371" y="7257"/>
                </a:lnTo>
                <a:cubicBezTo>
                  <a:pt x="130897" y="5889"/>
                  <a:pt x="137886" y="2419"/>
                  <a:pt x="145143" y="0"/>
                </a:cubicBezTo>
                <a:cubicBezTo>
                  <a:pt x="142724" y="26609"/>
                  <a:pt x="141008" y="53292"/>
                  <a:pt x="137886" y="79828"/>
                </a:cubicBezTo>
                <a:cubicBezTo>
                  <a:pt x="136167" y="94442"/>
                  <a:pt x="130629" y="123371"/>
                  <a:pt x="130629" y="123371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云形标注 17"/>
          <p:cNvSpPr/>
          <p:nvPr/>
        </p:nvSpPr>
        <p:spPr>
          <a:xfrm>
            <a:off x="6237582" y="2908302"/>
            <a:ext cx="3730841" cy="1218702"/>
          </a:xfrm>
          <a:prstGeom prst="cloudCallout">
            <a:avLst>
              <a:gd name="adj1" fmla="val -59423"/>
              <a:gd name="adj2" fmla="val -26428"/>
            </a:avLst>
          </a:prstGeom>
          <a:solidFill>
            <a:srgbClr val="FFFF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4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题题目：</a:t>
            </a:r>
            <a:endParaRPr lang="en-US" altLang="zh-CN" sz="14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4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宽</a:t>
            </a:r>
            <a:r>
              <a:rPr lang="zh-CN" altLang="en-US" sz="14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口径原则，避免反复改题</a:t>
            </a:r>
            <a:endParaRPr lang="en-US" altLang="zh-CN" sz="14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4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内容大改，需申请重新开题</a:t>
            </a:r>
            <a:endParaRPr lang="zh-CN" altLang="en-US" sz="14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任意多边形 18"/>
          <p:cNvSpPr/>
          <p:nvPr/>
        </p:nvSpPr>
        <p:spPr>
          <a:xfrm>
            <a:off x="2641642" y="3042186"/>
            <a:ext cx="710166" cy="281269"/>
          </a:xfrm>
          <a:custGeom>
            <a:avLst/>
            <a:gdLst>
              <a:gd name="connsiteX0" fmla="*/ 156117 w 557561"/>
              <a:gd name="connsiteY0" fmla="*/ 15040 h 252933"/>
              <a:gd name="connsiteX1" fmla="*/ 44605 w 557561"/>
              <a:gd name="connsiteY1" fmla="*/ 22474 h 252933"/>
              <a:gd name="connsiteX2" fmla="*/ 14868 w 557561"/>
              <a:gd name="connsiteY2" fmla="*/ 67079 h 252933"/>
              <a:gd name="connsiteX3" fmla="*/ 0 w 557561"/>
              <a:gd name="connsiteY3" fmla="*/ 89382 h 252933"/>
              <a:gd name="connsiteX4" fmla="*/ 7434 w 557561"/>
              <a:gd name="connsiteY4" fmla="*/ 178591 h 252933"/>
              <a:gd name="connsiteX5" fmla="*/ 14868 w 557561"/>
              <a:gd name="connsiteY5" fmla="*/ 200894 h 252933"/>
              <a:gd name="connsiteX6" fmla="*/ 37170 w 557561"/>
              <a:gd name="connsiteY6" fmla="*/ 208328 h 252933"/>
              <a:gd name="connsiteX7" fmla="*/ 81775 w 557561"/>
              <a:gd name="connsiteY7" fmla="*/ 230630 h 252933"/>
              <a:gd name="connsiteX8" fmla="*/ 104078 w 557561"/>
              <a:gd name="connsiteY8" fmla="*/ 245499 h 252933"/>
              <a:gd name="connsiteX9" fmla="*/ 170985 w 557561"/>
              <a:gd name="connsiteY9" fmla="*/ 252933 h 252933"/>
              <a:gd name="connsiteX10" fmla="*/ 468351 w 557561"/>
              <a:gd name="connsiteY10" fmla="*/ 245499 h 252933"/>
              <a:gd name="connsiteX11" fmla="*/ 490653 w 557561"/>
              <a:gd name="connsiteY11" fmla="*/ 230630 h 252933"/>
              <a:gd name="connsiteX12" fmla="*/ 527824 w 557561"/>
              <a:gd name="connsiteY12" fmla="*/ 200894 h 252933"/>
              <a:gd name="connsiteX13" fmla="*/ 557561 w 557561"/>
              <a:gd name="connsiteY13" fmla="*/ 133986 h 252933"/>
              <a:gd name="connsiteX14" fmla="*/ 550127 w 557561"/>
              <a:gd name="connsiteY14" fmla="*/ 59645 h 252933"/>
              <a:gd name="connsiteX15" fmla="*/ 527824 w 557561"/>
              <a:gd name="connsiteY15" fmla="*/ 37342 h 252933"/>
              <a:gd name="connsiteX16" fmla="*/ 475785 w 557561"/>
              <a:gd name="connsiteY16" fmla="*/ 22474 h 252933"/>
              <a:gd name="connsiteX17" fmla="*/ 349405 w 557561"/>
              <a:gd name="connsiteY17" fmla="*/ 7606 h 252933"/>
              <a:gd name="connsiteX18" fmla="*/ 297366 w 557561"/>
              <a:gd name="connsiteY18" fmla="*/ 172 h 252933"/>
              <a:gd name="connsiteX19" fmla="*/ 156117 w 557561"/>
              <a:gd name="connsiteY19" fmla="*/ 15040 h 252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7561" h="252933">
                <a:moveTo>
                  <a:pt x="156117" y="15040"/>
                </a:moveTo>
                <a:cubicBezTo>
                  <a:pt x="113990" y="18757"/>
                  <a:pt x="79561" y="9595"/>
                  <a:pt x="44605" y="22474"/>
                </a:cubicBezTo>
                <a:cubicBezTo>
                  <a:pt x="27837" y="28652"/>
                  <a:pt x="24780" y="52211"/>
                  <a:pt x="14868" y="67079"/>
                </a:cubicBezTo>
                <a:lnTo>
                  <a:pt x="0" y="89382"/>
                </a:lnTo>
                <a:cubicBezTo>
                  <a:pt x="2478" y="119118"/>
                  <a:pt x="3490" y="149013"/>
                  <a:pt x="7434" y="178591"/>
                </a:cubicBezTo>
                <a:cubicBezTo>
                  <a:pt x="8470" y="186359"/>
                  <a:pt x="9327" y="195353"/>
                  <a:pt x="14868" y="200894"/>
                </a:cubicBezTo>
                <a:cubicBezTo>
                  <a:pt x="20409" y="206435"/>
                  <a:pt x="29736" y="205850"/>
                  <a:pt x="37170" y="208328"/>
                </a:cubicBezTo>
                <a:cubicBezTo>
                  <a:pt x="67098" y="238254"/>
                  <a:pt x="33819" y="210077"/>
                  <a:pt x="81775" y="230630"/>
                </a:cubicBezTo>
                <a:cubicBezTo>
                  <a:pt x="89988" y="234150"/>
                  <a:pt x="95410" y="243332"/>
                  <a:pt x="104078" y="245499"/>
                </a:cubicBezTo>
                <a:cubicBezTo>
                  <a:pt x="125848" y="250942"/>
                  <a:pt x="148683" y="250455"/>
                  <a:pt x="170985" y="252933"/>
                </a:cubicBezTo>
                <a:cubicBezTo>
                  <a:pt x="270107" y="250455"/>
                  <a:pt x="369438" y="252400"/>
                  <a:pt x="468351" y="245499"/>
                </a:cubicBezTo>
                <a:cubicBezTo>
                  <a:pt x="477264" y="244877"/>
                  <a:pt x="483676" y="236212"/>
                  <a:pt x="490653" y="230630"/>
                </a:cubicBezTo>
                <a:cubicBezTo>
                  <a:pt x="543607" y="188266"/>
                  <a:pt x="459196" y="246646"/>
                  <a:pt x="527824" y="200894"/>
                </a:cubicBezTo>
                <a:cubicBezTo>
                  <a:pt x="545517" y="147812"/>
                  <a:pt x="533998" y="169329"/>
                  <a:pt x="557561" y="133986"/>
                </a:cubicBezTo>
                <a:cubicBezTo>
                  <a:pt x="555083" y="109206"/>
                  <a:pt x="557451" y="83448"/>
                  <a:pt x="550127" y="59645"/>
                </a:cubicBezTo>
                <a:cubicBezTo>
                  <a:pt x="547035" y="49596"/>
                  <a:pt x="536572" y="43174"/>
                  <a:pt x="527824" y="37342"/>
                </a:cubicBezTo>
                <a:cubicBezTo>
                  <a:pt x="521750" y="33293"/>
                  <a:pt x="479326" y="23182"/>
                  <a:pt x="475785" y="22474"/>
                </a:cubicBezTo>
                <a:cubicBezTo>
                  <a:pt x="418919" y="11101"/>
                  <a:pt x="419432" y="15387"/>
                  <a:pt x="349405" y="7606"/>
                </a:cubicBezTo>
                <a:cubicBezTo>
                  <a:pt x="331990" y="5671"/>
                  <a:pt x="314875" y="845"/>
                  <a:pt x="297366" y="172"/>
                </a:cubicBezTo>
                <a:cubicBezTo>
                  <a:pt x="250318" y="-1638"/>
                  <a:pt x="198244" y="11323"/>
                  <a:pt x="156117" y="15040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227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4" y="1273324"/>
            <a:ext cx="6393573" cy="407059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3877" y="85078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博士资格考试：四年制科博</a:t>
            </a:r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用于毕业档案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847752" y="1273324"/>
            <a:ext cx="1152128" cy="504056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rgbClr val="7030A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34875" y="1409928"/>
            <a:ext cx="47691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选择“开题作为科研考核” </a:t>
            </a:r>
            <a:r>
              <a:rPr lang="zh-CN" altLang="en-US" sz="12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2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不用“发起科研考核申请”</a:t>
            </a:r>
            <a:endParaRPr lang="zh-CN" altLang="en-US" sz="1200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5543364" y="1412468"/>
            <a:ext cx="3020773" cy="3159532"/>
          </a:xfrm>
          <a:custGeom>
            <a:avLst/>
            <a:gdLst>
              <a:gd name="connsiteX0" fmla="*/ 2656499 w 3020773"/>
              <a:gd name="connsiteY0" fmla="*/ 3159532 h 3159532"/>
              <a:gd name="connsiteX1" fmla="*/ 2723407 w 3020773"/>
              <a:gd name="connsiteY1" fmla="*/ 3077756 h 3159532"/>
              <a:gd name="connsiteX2" fmla="*/ 2768012 w 3020773"/>
              <a:gd name="connsiteY2" fmla="*/ 3048020 h 3159532"/>
              <a:gd name="connsiteX3" fmla="*/ 2797748 w 3020773"/>
              <a:gd name="connsiteY3" fmla="*/ 3010849 h 3159532"/>
              <a:gd name="connsiteX4" fmla="*/ 2812616 w 3020773"/>
              <a:gd name="connsiteY4" fmla="*/ 2981112 h 3159532"/>
              <a:gd name="connsiteX5" fmla="*/ 2842353 w 3020773"/>
              <a:gd name="connsiteY5" fmla="*/ 2951376 h 3159532"/>
              <a:gd name="connsiteX6" fmla="*/ 2849787 w 3020773"/>
              <a:gd name="connsiteY6" fmla="*/ 2929073 h 3159532"/>
              <a:gd name="connsiteX7" fmla="*/ 2864656 w 3020773"/>
              <a:gd name="connsiteY7" fmla="*/ 2906771 h 3159532"/>
              <a:gd name="connsiteX8" fmla="*/ 2879524 w 3020773"/>
              <a:gd name="connsiteY8" fmla="*/ 2839864 h 3159532"/>
              <a:gd name="connsiteX9" fmla="*/ 2901826 w 3020773"/>
              <a:gd name="connsiteY9" fmla="*/ 2802693 h 3159532"/>
              <a:gd name="connsiteX10" fmla="*/ 2916695 w 3020773"/>
              <a:gd name="connsiteY10" fmla="*/ 2772956 h 3159532"/>
              <a:gd name="connsiteX11" fmla="*/ 2931563 w 3020773"/>
              <a:gd name="connsiteY11" fmla="*/ 2713483 h 3159532"/>
              <a:gd name="connsiteX12" fmla="*/ 2961299 w 3020773"/>
              <a:gd name="connsiteY12" fmla="*/ 2683747 h 3159532"/>
              <a:gd name="connsiteX13" fmla="*/ 2976168 w 3020773"/>
              <a:gd name="connsiteY13" fmla="*/ 2646576 h 3159532"/>
              <a:gd name="connsiteX14" fmla="*/ 2983602 w 3020773"/>
              <a:gd name="connsiteY14" fmla="*/ 2609405 h 3159532"/>
              <a:gd name="connsiteX15" fmla="*/ 2991036 w 3020773"/>
              <a:gd name="connsiteY15" fmla="*/ 2579669 h 3159532"/>
              <a:gd name="connsiteX16" fmla="*/ 2998470 w 3020773"/>
              <a:gd name="connsiteY16" fmla="*/ 2497893 h 3159532"/>
              <a:gd name="connsiteX17" fmla="*/ 3013338 w 3020773"/>
              <a:gd name="connsiteY17" fmla="*/ 2364078 h 3159532"/>
              <a:gd name="connsiteX18" fmla="*/ 3020773 w 3020773"/>
              <a:gd name="connsiteY18" fmla="*/ 2222830 h 3159532"/>
              <a:gd name="connsiteX19" fmla="*/ 3005904 w 3020773"/>
              <a:gd name="connsiteY19" fmla="*/ 1880859 h 3159532"/>
              <a:gd name="connsiteX20" fmla="*/ 2991036 w 3020773"/>
              <a:gd name="connsiteY20" fmla="*/ 1828820 h 3159532"/>
              <a:gd name="connsiteX21" fmla="*/ 2983602 w 3020773"/>
              <a:gd name="connsiteY21" fmla="*/ 1769347 h 3159532"/>
              <a:gd name="connsiteX22" fmla="*/ 2961299 w 3020773"/>
              <a:gd name="connsiteY22" fmla="*/ 1739610 h 3159532"/>
              <a:gd name="connsiteX23" fmla="*/ 2924129 w 3020773"/>
              <a:gd name="connsiteY23" fmla="*/ 1650400 h 3159532"/>
              <a:gd name="connsiteX24" fmla="*/ 2886958 w 3020773"/>
              <a:gd name="connsiteY24" fmla="*/ 1553756 h 3159532"/>
              <a:gd name="connsiteX25" fmla="*/ 2879524 w 3020773"/>
              <a:gd name="connsiteY25" fmla="*/ 1531454 h 3159532"/>
              <a:gd name="connsiteX26" fmla="*/ 2842353 w 3020773"/>
              <a:gd name="connsiteY26" fmla="*/ 1486849 h 3159532"/>
              <a:gd name="connsiteX27" fmla="*/ 2805182 w 3020773"/>
              <a:gd name="connsiteY27" fmla="*/ 1419942 h 3159532"/>
              <a:gd name="connsiteX28" fmla="*/ 2753143 w 3020773"/>
              <a:gd name="connsiteY28" fmla="*/ 1345600 h 3159532"/>
              <a:gd name="connsiteX29" fmla="*/ 2745709 w 3020773"/>
              <a:gd name="connsiteY29" fmla="*/ 1323298 h 3159532"/>
              <a:gd name="connsiteX30" fmla="*/ 2708538 w 3020773"/>
              <a:gd name="connsiteY30" fmla="*/ 1278693 h 3159532"/>
              <a:gd name="connsiteX31" fmla="*/ 2693670 w 3020773"/>
              <a:gd name="connsiteY31" fmla="*/ 1256391 h 3159532"/>
              <a:gd name="connsiteX32" fmla="*/ 2619329 w 3020773"/>
              <a:gd name="connsiteY32" fmla="*/ 1174615 h 3159532"/>
              <a:gd name="connsiteX33" fmla="*/ 2611895 w 3020773"/>
              <a:gd name="connsiteY33" fmla="*/ 1152312 h 3159532"/>
              <a:gd name="connsiteX34" fmla="*/ 2574724 w 3020773"/>
              <a:gd name="connsiteY34" fmla="*/ 1115142 h 3159532"/>
              <a:gd name="connsiteX35" fmla="*/ 2559856 w 3020773"/>
              <a:gd name="connsiteY35" fmla="*/ 1100273 h 3159532"/>
              <a:gd name="connsiteX36" fmla="*/ 2530119 w 3020773"/>
              <a:gd name="connsiteY36" fmla="*/ 1085405 h 3159532"/>
              <a:gd name="connsiteX37" fmla="*/ 2492948 w 3020773"/>
              <a:gd name="connsiteY37" fmla="*/ 1040800 h 3159532"/>
              <a:gd name="connsiteX38" fmla="*/ 2388870 w 3020773"/>
              <a:gd name="connsiteY38" fmla="*/ 951591 h 3159532"/>
              <a:gd name="connsiteX39" fmla="*/ 2351699 w 3020773"/>
              <a:gd name="connsiteY39" fmla="*/ 929288 h 3159532"/>
              <a:gd name="connsiteX40" fmla="*/ 2314529 w 3020773"/>
              <a:gd name="connsiteY40" fmla="*/ 892117 h 3159532"/>
              <a:gd name="connsiteX41" fmla="*/ 2299660 w 3020773"/>
              <a:gd name="connsiteY41" fmla="*/ 877249 h 3159532"/>
              <a:gd name="connsiteX42" fmla="*/ 2247621 w 3020773"/>
              <a:gd name="connsiteY42" fmla="*/ 854947 h 3159532"/>
              <a:gd name="connsiteX43" fmla="*/ 2225319 w 3020773"/>
              <a:gd name="connsiteY43" fmla="*/ 840078 h 3159532"/>
              <a:gd name="connsiteX44" fmla="*/ 2188148 w 3020773"/>
              <a:gd name="connsiteY44" fmla="*/ 810342 h 3159532"/>
              <a:gd name="connsiteX45" fmla="*/ 2098938 w 3020773"/>
              <a:gd name="connsiteY45" fmla="*/ 780605 h 3159532"/>
              <a:gd name="connsiteX46" fmla="*/ 2039465 w 3020773"/>
              <a:gd name="connsiteY46" fmla="*/ 750869 h 3159532"/>
              <a:gd name="connsiteX47" fmla="*/ 1972558 w 3020773"/>
              <a:gd name="connsiteY47" fmla="*/ 721132 h 3159532"/>
              <a:gd name="connsiteX48" fmla="*/ 1950256 w 3020773"/>
              <a:gd name="connsiteY48" fmla="*/ 706264 h 3159532"/>
              <a:gd name="connsiteX49" fmla="*/ 1883348 w 3020773"/>
              <a:gd name="connsiteY49" fmla="*/ 683961 h 3159532"/>
              <a:gd name="connsiteX50" fmla="*/ 1861046 w 3020773"/>
              <a:gd name="connsiteY50" fmla="*/ 661659 h 3159532"/>
              <a:gd name="connsiteX51" fmla="*/ 1786704 w 3020773"/>
              <a:gd name="connsiteY51" fmla="*/ 624488 h 3159532"/>
              <a:gd name="connsiteX52" fmla="*/ 1756968 w 3020773"/>
              <a:gd name="connsiteY52" fmla="*/ 609620 h 3159532"/>
              <a:gd name="connsiteX53" fmla="*/ 1697495 w 3020773"/>
              <a:gd name="connsiteY53" fmla="*/ 587317 h 3159532"/>
              <a:gd name="connsiteX54" fmla="*/ 1675192 w 3020773"/>
              <a:gd name="connsiteY54" fmla="*/ 579883 h 3159532"/>
              <a:gd name="connsiteX55" fmla="*/ 1615719 w 3020773"/>
              <a:gd name="connsiteY55" fmla="*/ 557581 h 3159532"/>
              <a:gd name="connsiteX56" fmla="*/ 1585982 w 3020773"/>
              <a:gd name="connsiteY56" fmla="*/ 542712 h 3159532"/>
              <a:gd name="connsiteX57" fmla="*/ 1519075 w 3020773"/>
              <a:gd name="connsiteY57" fmla="*/ 520410 h 3159532"/>
              <a:gd name="connsiteX58" fmla="*/ 1481904 w 3020773"/>
              <a:gd name="connsiteY58" fmla="*/ 498108 h 3159532"/>
              <a:gd name="connsiteX59" fmla="*/ 1437299 w 3020773"/>
              <a:gd name="connsiteY59" fmla="*/ 483239 h 3159532"/>
              <a:gd name="connsiteX60" fmla="*/ 1355524 w 3020773"/>
              <a:gd name="connsiteY60" fmla="*/ 446069 h 3159532"/>
              <a:gd name="connsiteX61" fmla="*/ 1340656 w 3020773"/>
              <a:gd name="connsiteY61" fmla="*/ 431200 h 3159532"/>
              <a:gd name="connsiteX62" fmla="*/ 1273748 w 3020773"/>
              <a:gd name="connsiteY62" fmla="*/ 408898 h 3159532"/>
              <a:gd name="connsiteX63" fmla="*/ 1236577 w 3020773"/>
              <a:gd name="connsiteY63" fmla="*/ 386595 h 3159532"/>
              <a:gd name="connsiteX64" fmla="*/ 1177104 w 3020773"/>
              <a:gd name="connsiteY64" fmla="*/ 371727 h 3159532"/>
              <a:gd name="connsiteX65" fmla="*/ 1102763 w 3020773"/>
              <a:gd name="connsiteY65" fmla="*/ 334556 h 3159532"/>
              <a:gd name="connsiteX66" fmla="*/ 1013553 w 3020773"/>
              <a:gd name="connsiteY66" fmla="*/ 297386 h 3159532"/>
              <a:gd name="connsiteX67" fmla="*/ 976382 w 3020773"/>
              <a:gd name="connsiteY67" fmla="*/ 282517 h 3159532"/>
              <a:gd name="connsiteX68" fmla="*/ 909475 w 3020773"/>
              <a:gd name="connsiteY68" fmla="*/ 260215 h 3159532"/>
              <a:gd name="connsiteX69" fmla="*/ 857436 w 3020773"/>
              <a:gd name="connsiteY69" fmla="*/ 245347 h 3159532"/>
              <a:gd name="connsiteX70" fmla="*/ 812831 w 3020773"/>
              <a:gd name="connsiteY70" fmla="*/ 223044 h 3159532"/>
              <a:gd name="connsiteX71" fmla="*/ 716187 w 3020773"/>
              <a:gd name="connsiteY71" fmla="*/ 193308 h 3159532"/>
              <a:gd name="connsiteX72" fmla="*/ 574938 w 3020773"/>
              <a:gd name="connsiteY72" fmla="*/ 148703 h 3159532"/>
              <a:gd name="connsiteX73" fmla="*/ 478295 w 3020773"/>
              <a:gd name="connsiteY73" fmla="*/ 126400 h 3159532"/>
              <a:gd name="connsiteX74" fmla="*/ 448558 w 3020773"/>
              <a:gd name="connsiteY74" fmla="*/ 118966 h 3159532"/>
              <a:gd name="connsiteX75" fmla="*/ 322177 w 3020773"/>
              <a:gd name="connsiteY75" fmla="*/ 104098 h 3159532"/>
              <a:gd name="connsiteX76" fmla="*/ 247836 w 3020773"/>
              <a:gd name="connsiteY76" fmla="*/ 81795 h 3159532"/>
              <a:gd name="connsiteX77" fmla="*/ 188363 w 3020773"/>
              <a:gd name="connsiteY77" fmla="*/ 74361 h 3159532"/>
              <a:gd name="connsiteX78" fmla="*/ 17377 w 3020773"/>
              <a:gd name="connsiteY78" fmla="*/ 96664 h 3159532"/>
              <a:gd name="connsiteX79" fmla="*/ 39680 w 3020773"/>
              <a:gd name="connsiteY79" fmla="*/ 111532 h 3159532"/>
              <a:gd name="connsiteX80" fmla="*/ 54548 w 3020773"/>
              <a:gd name="connsiteY80" fmla="*/ 133834 h 3159532"/>
              <a:gd name="connsiteX81" fmla="*/ 84285 w 3020773"/>
              <a:gd name="connsiteY81" fmla="*/ 163571 h 3159532"/>
              <a:gd name="connsiteX82" fmla="*/ 91719 w 3020773"/>
              <a:gd name="connsiteY82" fmla="*/ 185873 h 3159532"/>
              <a:gd name="connsiteX83" fmla="*/ 99153 w 3020773"/>
              <a:gd name="connsiteY83" fmla="*/ 163571 h 3159532"/>
              <a:gd name="connsiteX84" fmla="*/ 69416 w 3020773"/>
              <a:gd name="connsiteY84" fmla="*/ 156137 h 3159532"/>
              <a:gd name="connsiteX85" fmla="*/ 47114 w 3020773"/>
              <a:gd name="connsiteY85" fmla="*/ 148703 h 3159532"/>
              <a:gd name="connsiteX86" fmla="*/ 39680 w 3020773"/>
              <a:gd name="connsiteY86" fmla="*/ 126400 h 3159532"/>
              <a:gd name="connsiteX87" fmla="*/ 9943 w 3020773"/>
              <a:gd name="connsiteY87" fmla="*/ 81795 h 3159532"/>
              <a:gd name="connsiteX88" fmla="*/ 17377 w 3020773"/>
              <a:gd name="connsiteY88" fmla="*/ 59493 h 3159532"/>
              <a:gd name="connsiteX89" fmla="*/ 61982 w 3020773"/>
              <a:gd name="connsiteY89" fmla="*/ 44625 h 3159532"/>
              <a:gd name="connsiteX90" fmla="*/ 106587 w 3020773"/>
              <a:gd name="connsiteY90" fmla="*/ 22322 h 3159532"/>
              <a:gd name="connsiteX91" fmla="*/ 128890 w 3020773"/>
              <a:gd name="connsiteY91" fmla="*/ 7454 h 3159532"/>
              <a:gd name="connsiteX92" fmla="*/ 158626 w 3020773"/>
              <a:gd name="connsiteY92" fmla="*/ 20 h 315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3020773" h="3159532">
                <a:moveTo>
                  <a:pt x="2656499" y="3159532"/>
                </a:moveTo>
                <a:cubicBezTo>
                  <a:pt x="2682085" y="3116889"/>
                  <a:pt x="2679550" y="3114303"/>
                  <a:pt x="2723407" y="3077756"/>
                </a:cubicBezTo>
                <a:cubicBezTo>
                  <a:pt x="2737135" y="3066316"/>
                  <a:pt x="2756849" y="3061974"/>
                  <a:pt x="2768012" y="3048020"/>
                </a:cubicBezTo>
                <a:cubicBezTo>
                  <a:pt x="2777924" y="3035630"/>
                  <a:pt x="2788947" y="3024051"/>
                  <a:pt x="2797748" y="3010849"/>
                </a:cubicBezTo>
                <a:cubicBezTo>
                  <a:pt x="2803895" y="3001628"/>
                  <a:pt x="2805967" y="2989978"/>
                  <a:pt x="2812616" y="2981112"/>
                </a:cubicBezTo>
                <a:cubicBezTo>
                  <a:pt x="2821027" y="2969898"/>
                  <a:pt x="2832441" y="2961288"/>
                  <a:pt x="2842353" y="2951376"/>
                </a:cubicBezTo>
                <a:cubicBezTo>
                  <a:pt x="2844831" y="2943942"/>
                  <a:pt x="2846282" y="2936082"/>
                  <a:pt x="2849787" y="2929073"/>
                </a:cubicBezTo>
                <a:cubicBezTo>
                  <a:pt x="2853783" y="2921082"/>
                  <a:pt x="2861519" y="2915137"/>
                  <a:pt x="2864656" y="2906771"/>
                </a:cubicBezTo>
                <a:cubicBezTo>
                  <a:pt x="2872418" y="2886074"/>
                  <a:pt x="2870381" y="2860437"/>
                  <a:pt x="2879524" y="2839864"/>
                </a:cubicBezTo>
                <a:cubicBezTo>
                  <a:pt x="2885392" y="2826660"/>
                  <a:pt x="2894809" y="2815324"/>
                  <a:pt x="2901826" y="2802693"/>
                </a:cubicBezTo>
                <a:cubicBezTo>
                  <a:pt x="2907208" y="2793005"/>
                  <a:pt x="2911739" y="2782868"/>
                  <a:pt x="2916695" y="2772956"/>
                </a:cubicBezTo>
                <a:cubicBezTo>
                  <a:pt x="2921651" y="2753132"/>
                  <a:pt x="2922425" y="2731760"/>
                  <a:pt x="2931563" y="2713483"/>
                </a:cubicBezTo>
                <a:cubicBezTo>
                  <a:pt x="2937832" y="2700945"/>
                  <a:pt x="2953523" y="2695410"/>
                  <a:pt x="2961299" y="2683747"/>
                </a:cubicBezTo>
                <a:cubicBezTo>
                  <a:pt x="2968701" y="2672643"/>
                  <a:pt x="2971212" y="2658966"/>
                  <a:pt x="2976168" y="2646576"/>
                </a:cubicBezTo>
                <a:cubicBezTo>
                  <a:pt x="2978646" y="2634186"/>
                  <a:pt x="2980861" y="2621740"/>
                  <a:pt x="2983602" y="2609405"/>
                </a:cubicBezTo>
                <a:cubicBezTo>
                  <a:pt x="2985818" y="2599431"/>
                  <a:pt x="2989686" y="2589796"/>
                  <a:pt x="2991036" y="2579669"/>
                </a:cubicBezTo>
                <a:cubicBezTo>
                  <a:pt x="2994653" y="2552538"/>
                  <a:pt x="2995447" y="2525097"/>
                  <a:pt x="2998470" y="2497893"/>
                </a:cubicBezTo>
                <a:cubicBezTo>
                  <a:pt x="3009694" y="2396872"/>
                  <a:pt x="3004443" y="2497492"/>
                  <a:pt x="3013338" y="2364078"/>
                </a:cubicBezTo>
                <a:cubicBezTo>
                  <a:pt x="3016474" y="2317035"/>
                  <a:pt x="3018295" y="2269913"/>
                  <a:pt x="3020773" y="2222830"/>
                </a:cubicBezTo>
                <a:cubicBezTo>
                  <a:pt x="3015817" y="2108840"/>
                  <a:pt x="3014491" y="1994633"/>
                  <a:pt x="3005904" y="1880859"/>
                </a:cubicBezTo>
                <a:cubicBezTo>
                  <a:pt x="3004546" y="1862870"/>
                  <a:pt x="2994574" y="1846510"/>
                  <a:pt x="2991036" y="1828820"/>
                </a:cubicBezTo>
                <a:cubicBezTo>
                  <a:pt x="2987118" y="1809229"/>
                  <a:pt x="2989920" y="1788300"/>
                  <a:pt x="2983602" y="1769347"/>
                </a:cubicBezTo>
                <a:cubicBezTo>
                  <a:pt x="2979684" y="1757592"/>
                  <a:pt x="2966840" y="1750692"/>
                  <a:pt x="2961299" y="1739610"/>
                </a:cubicBezTo>
                <a:cubicBezTo>
                  <a:pt x="2946892" y="1710796"/>
                  <a:pt x="2932979" y="1681375"/>
                  <a:pt x="2924129" y="1650400"/>
                </a:cubicBezTo>
                <a:cubicBezTo>
                  <a:pt x="2898100" y="1559304"/>
                  <a:pt x="2923402" y="1635757"/>
                  <a:pt x="2886958" y="1553756"/>
                </a:cubicBezTo>
                <a:cubicBezTo>
                  <a:pt x="2883775" y="1546595"/>
                  <a:pt x="2883871" y="1537974"/>
                  <a:pt x="2879524" y="1531454"/>
                </a:cubicBezTo>
                <a:cubicBezTo>
                  <a:pt x="2868788" y="1515350"/>
                  <a:pt x="2852496" y="1503332"/>
                  <a:pt x="2842353" y="1486849"/>
                </a:cubicBezTo>
                <a:cubicBezTo>
                  <a:pt x="2788887" y="1399967"/>
                  <a:pt x="2843945" y="1458702"/>
                  <a:pt x="2805182" y="1419942"/>
                </a:cubicBezTo>
                <a:cubicBezTo>
                  <a:pt x="2785296" y="1360284"/>
                  <a:pt x="2802552" y="1385128"/>
                  <a:pt x="2753143" y="1345600"/>
                </a:cubicBezTo>
                <a:cubicBezTo>
                  <a:pt x="2750665" y="1338166"/>
                  <a:pt x="2749597" y="1330102"/>
                  <a:pt x="2745709" y="1323298"/>
                </a:cubicBezTo>
                <a:cubicBezTo>
                  <a:pt x="2720402" y="1279010"/>
                  <a:pt x="2731490" y="1307382"/>
                  <a:pt x="2708538" y="1278693"/>
                </a:cubicBezTo>
                <a:cubicBezTo>
                  <a:pt x="2702957" y="1271716"/>
                  <a:pt x="2699606" y="1263069"/>
                  <a:pt x="2693670" y="1256391"/>
                </a:cubicBezTo>
                <a:cubicBezTo>
                  <a:pt x="2582037" y="1130804"/>
                  <a:pt x="2704314" y="1280848"/>
                  <a:pt x="2619329" y="1174615"/>
                </a:cubicBezTo>
                <a:cubicBezTo>
                  <a:pt x="2616851" y="1167181"/>
                  <a:pt x="2616597" y="1158581"/>
                  <a:pt x="2611895" y="1152312"/>
                </a:cubicBezTo>
                <a:cubicBezTo>
                  <a:pt x="2601382" y="1138294"/>
                  <a:pt x="2587114" y="1127532"/>
                  <a:pt x="2574724" y="1115142"/>
                </a:cubicBezTo>
                <a:cubicBezTo>
                  <a:pt x="2569768" y="1110186"/>
                  <a:pt x="2566125" y="1103407"/>
                  <a:pt x="2559856" y="1100273"/>
                </a:cubicBezTo>
                <a:lnTo>
                  <a:pt x="2530119" y="1085405"/>
                </a:lnTo>
                <a:cubicBezTo>
                  <a:pt x="2504016" y="1033199"/>
                  <a:pt x="2530309" y="1073490"/>
                  <a:pt x="2492948" y="1040800"/>
                </a:cubicBezTo>
                <a:cubicBezTo>
                  <a:pt x="2442193" y="996390"/>
                  <a:pt x="2459297" y="993848"/>
                  <a:pt x="2388870" y="951591"/>
                </a:cubicBezTo>
                <a:cubicBezTo>
                  <a:pt x="2376480" y="944157"/>
                  <a:pt x="2362982" y="938315"/>
                  <a:pt x="2351699" y="929288"/>
                </a:cubicBezTo>
                <a:cubicBezTo>
                  <a:pt x="2338016" y="918342"/>
                  <a:pt x="2326919" y="904507"/>
                  <a:pt x="2314529" y="892117"/>
                </a:cubicBezTo>
                <a:cubicBezTo>
                  <a:pt x="2309573" y="887161"/>
                  <a:pt x="2306309" y="879465"/>
                  <a:pt x="2299660" y="877249"/>
                </a:cubicBezTo>
                <a:cubicBezTo>
                  <a:pt x="2274642" y="868910"/>
                  <a:pt x="2273340" y="869644"/>
                  <a:pt x="2247621" y="854947"/>
                </a:cubicBezTo>
                <a:cubicBezTo>
                  <a:pt x="2239863" y="850514"/>
                  <a:pt x="2232467" y="845439"/>
                  <a:pt x="2225319" y="840078"/>
                </a:cubicBezTo>
                <a:cubicBezTo>
                  <a:pt x="2212625" y="830558"/>
                  <a:pt x="2202505" y="817098"/>
                  <a:pt x="2188148" y="810342"/>
                </a:cubicBezTo>
                <a:cubicBezTo>
                  <a:pt x="2159786" y="796995"/>
                  <a:pt x="2098938" y="780605"/>
                  <a:pt x="2098938" y="780605"/>
                </a:cubicBezTo>
                <a:cubicBezTo>
                  <a:pt x="2010387" y="714192"/>
                  <a:pt x="2122983" y="792629"/>
                  <a:pt x="2039465" y="750869"/>
                </a:cubicBezTo>
                <a:cubicBezTo>
                  <a:pt x="1966415" y="714343"/>
                  <a:pt x="2055742" y="737768"/>
                  <a:pt x="1972558" y="721132"/>
                </a:cubicBezTo>
                <a:cubicBezTo>
                  <a:pt x="1965124" y="716176"/>
                  <a:pt x="1958247" y="710260"/>
                  <a:pt x="1950256" y="706264"/>
                </a:cubicBezTo>
                <a:cubicBezTo>
                  <a:pt x="1922259" y="692265"/>
                  <a:pt x="1911744" y="691060"/>
                  <a:pt x="1883348" y="683961"/>
                </a:cubicBezTo>
                <a:cubicBezTo>
                  <a:pt x="1875914" y="676527"/>
                  <a:pt x="1870000" y="667169"/>
                  <a:pt x="1861046" y="661659"/>
                </a:cubicBezTo>
                <a:cubicBezTo>
                  <a:pt x="1837450" y="647139"/>
                  <a:pt x="1811485" y="636878"/>
                  <a:pt x="1786704" y="624488"/>
                </a:cubicBezTo>
                <a:cubicBezTo>
                  <a:pt x="1776792" y="619532"/>
                  <a:pt x="1767481" y="613124"/>
                  <a:pt x="1756968" y="609620"/>
                </a:cubicBezTo>
                <a:cubicBezTo>
                  <a:pt x="1706344" y="592746"/>
                  <a:pt x="1768610" y="613986"/>
                  <a:pt x="1697495" y="587317"/>
                </a:cubicBezTo>
                <a:cubicBezTo>
                  <a:pt x="1690158" y="584565"/>
                  <a:pt x="1682395" y="582970"/>
                  <a:pt x="1675192" y="579883"/>
                </a:cubicBezTo>
                <a:cubicBezTo>
                  <a:pt x="1620766" y="556558"/>
                  <a:pt x="1670545" y="571287"/>
                  <a:pt x="1615719" y="557581"/>
                </a:cubicBezTo>
                <a:cubicBezTo>
                  <a:pt x="1605807" y="552625"/>
                  <a:pt x="1596359" y="546603"/>
                  <a:pt x="1585982" y="542712"/>
                </a:cubicBezTo>
                <a:cubicBezTo>
                  <a:pt x="1529188" y="521414"/>
                  <a:pt x="1584164" y="552954"/>
                  <a:pt x="1519075" y="520410"/>
                </a:cubicBezTo>
                <a:cubicBezTo>
                  <a:pt x="1506151" y="513948"/>
                  <a:pt x="1495058" y="504087"/>
                  <a:pt x="1481904" y="498108"/>
                </a:cubicBezTo>
                <a:cubicBezTo>
                  <a:pt x="1467636" y="491623"/>
                  <a:pt x="1437299" y="483239"/>
                  <a:pt x="1437299" y="483239"/>
                </a:cubicBezTo>
                <a:cubicBezTo>
                  <a:pt x="1307921" y="396987"/>
                  <a:pt x="1462729" y="492015"/>
                  <a:pt x="1355524" y="446069"/>
                </a:cubicBezTo>
                <a:cubicBezTo>
                  <a:pt x="1349082" y="443308"/>
                  <a:pt x="1347037" y="434100"/>
                  <a:pt x="1340656" y="431200"/>
                </a:cubicBezTo>
                <a:cubicBezTo>
                  <a:pt x="1319254" y="421472"/>
                  <a:pt x="1295356" y="418159"/>
                  <a:pt x="1273748" y="408898"/>
                </a:cubicBezTo>
                <a:cubicBezTo>
                  <a:pt x="1260467" y="403206"/>
                  <a:pt x="1249501" y="393057"/>
                  <a:pt x="1236577" y="386595"/>
                </a:cubicBezTo>
                <a:cubicBezTo>
                  <a:pt x="1221337" y="378975"/>
                  <a:pt x="1191241" y="374554"/>
                  <a:pt x="1177104" y="371727"/>
                </a:cubicBezTo>
                <a:cubicBezTo>
                  <a:pt x="1107418" y="315978"/>
                  <a:pt x="1173529" y="359532"/>
                  <a:pt x="1102763" y="334556"/>
                </a:cubicBezTo>
                <a:cubicBezTo>
                  <a:pt x="1072385" y="323834"/>
                  <a:pt x="1043341" y="309652"/>
                  <a:pt x="1013553" y="297386"/>
                </a:cubicBezTo>
                <a:cubicBezTo>
                  <a:pt x="1001213" y="292305"/>
                  <a:pt x="989328" y="285754"/>
                  <a:pt x="976382" y="282517"/>
                </a:cubicBezTo>
                <a:cubicBezTo>
                  <a:pt x="905121" y="264702"/>
                  <a:pt x="993460" y="288209"/>
                  <a:pt x="909475" y="260215"/>
                </a:cubicBezTo>
                <a:cubicBezTo>
                  <a:pt x="892360" y="254510"/>
                  <a:pt x="874274" y="251823"/>
                  <a:pt x="857436" y="245347"/>
                </a:cubicBezTo>
                <a:cubicBezTo>
                  <a:pt x="841921" y="239380"/>
                  <a:pt x="828176" y="229438"/>
                  <a:pt x="812831" y="223044"/>
                </a:cubicBezTo>
                <a:cubicBezTo>
                  <a:pt x="785497" y="211655"/>
                  <a:pt x="743715" y="201911"/>
                  <a:pt x="716187" y="193308"/>
                </a:cubicBezTo>
                <a:cubicBezTo>
                  <a:pt x="626152" y="165172"/>
                  <a:pt x="670239" y="175176"/>
                  <a:pt x="574938" y="148703"/>
                </a:cubicBezTo>
                <a:cubicBezTo>
                  <a:pt x="502056" y="128458"/>
                  <a:pt x="536214" y="139271"/>
                  <a:pt x="478295" y="126400"/>
                </a:cubicBezTo>
                <a:cubicBezTo>
                  <a:pt x="468321" y="124184"/>
                  <a:pt x="458611" y="120794"/>
                  <a:pt x="448558" y="118966"/>
                </a:cubicBezTo>
                <a:cubicBezTo>
                  <a:pt x="408385" y="111662"/>
                  <a:pt x="362050" y="108085"/>
                  <a:pt x="322177" y="104098"/>
                </a:cubicBezTo>
                <a:cubicBezTo>
                  <a:pt x="302356" y="97491"/>
                  <a:pt x="270301" y="85539"/>
                  <a:pt x="247836" y="81795"/>
                </a:cubicBezTo>
                <a:cubicBezTo>
                  <a:pt x="228129" y="78510"/>
                  <a:pt x="208187" y="76839"/>
                  <a:pt x="188363" y="74361"/>
                </a:cubicBezTo>
                <a:cubicBezTo>
                  <a:pt x="119190" y="77128"/>
                  <a:pt x="-55313" y="38512"/>
                  <a:pt x="17377" y="96664"/>
                </a:cubicBezTo>
                <a:cubicBezTo>
                  <a:pt x="24354" y="102246"/>
                  <a:pt x="32246" y="106576"/>
                  <a:pt x="39680" y="111532"/>
                </a:cubicBezTo>
                <a:cubicBezTo>
                  <a:pt x="44636" y="118966"/>
                  <a:pt x="48733" y="127050"/>
                  <a:pt x="54548" y="133834"/>
                </a:cubicBezTo>
                <a:cubicBezTo>
                  <a:pt x="63671" y="144477"/>
                  <a:pt x="84285" y="163571"/>
                  <a:pt x="84285" y="163571"/>
                </a:cubicBezTo>
                <a:cubicBezTo>
                  <a:pt x="86763" y="171005"/>
                  <a:pt x="83883" y="185873"/>
                  <a:pt x="91719" y="185873"/>
                </a:cubicBezTo>
                <a:cubicBezTo>
                  <a:pt x="99555" y="185873"/>
                  <a:pt x="103855" y="169840"/>
                  <a:pt x="99153" y="163571"/>
                </a:cubicBezTo>
                <a:cubicBezTo>
                  <a:pt x="93022" y="155397"/>
                  <a:pt x="79240" y="158944"/>
                  <a:pt x="69416" y="156137"/>
                </a:cubicBezTo>
                <a:cubicBezTo>
                  <a:pt x="61881" y="153984"/>
                  <a:pt x="54548" y="151181"/>
                  <a:pt x="47114" y="148703"/>
                </a:cubicBezTo>
                <a:cubicBezTo>
                  <a:pt x="44636" y="141269"/>
                  <a:pt x="43486" y="133250"/>
                  <a:pt x="39680" y="126400"/>
                </a:cubicBezTo>
                <a:cubicBezTo>
                  <a:pt x="31002" y="110779"/>
                  <a:pt x="9943" y="81795"/>
                  <a:pt x="9943" y="81795"/>
                </a:cubicBezTo>
                <a:cubicBezTo>
                  <a:pt x="12421" y="74361"/>
                  <a:pt x="11000" y="64048"/>
                  <a:pt x="17377" y="59493"/>
                </a:cubicBezTo>
                <a:cubicBezTo>
                  <a:pt x="30130" y="50384"/>
                  <a:pt x="61982" y="44625"/>
                  <a:pt x="61982" y="44625"/>
                </a:cubicBezTo>
                <a:cubicBezTo>
                  <a:pt x="125892" y="2017"/>
                  <a:pt x="45037" y="53096"/>
                  <a:pt x="106587" y="22322"/>
                </a:cubicBezTo>
                <a:cubicBezTo>
                  <a:pt x="114579" y="18326"/>
                  <a:pt x="120898" y="11450"/>
                  <a:pt x="128890" y="7454"/>
                </a:cubicBezTo>
                <a:cubicBezTo>
                  <a:pt x="145326" y="-764"/>
                  <a:pt x="145954" y="20"/>
                  <a:pt x="158626" y="20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0206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351127" y="1188964"/>
            <a:ext cx="479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zh-CN" altLang="en-US" sz="3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云形标注 9"/>
          <p:cNvSpPr/>
          <p:nvPr/>
        </p:nvSpPr>
        <p:spPr>
          <a:xfrm>
            <a:off x="5472448" y="2602006"/>
            <a:ext cx="3091689" cy="891153"/>
          </a:xfrm>
          <a:prstGeom prst="cloudCallout">
            <a:avLst/>
          </a:prstGeom>
          <a:solidFill>
            <a:srgbClr val="FFFF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资格考试拆解说明</a:t>
            </a:r>
            <a:endParaRPr lang="zh-CN" altLang="en-US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656497"/>
              </p:ext>
            </p:extLst>
          </p:nvPr>
        </p:nvGraphicFramePr>
        <p:xfrm>
          <a:off x="2847752" y="3624088"/>
          <a:ext cx="6984775" cy="16645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6955">
                  <a:extLst>
                    <a:ext uri="{9D8B030D-6E8A-4147-A177-3AD203B41FA5}">
                      <a16:colId xmlns:a16="http://schemas.microsoft.com/office/drawing/2014/main" val="681818868"/>
                    </a:ext>
                  </a:extLst>
                </a:gridCol>
                <a:gridCol w="1053488">
                  <a:extLst>
                    <a:ext uri="{9D8B030D-6E8A-4147-A177-3AD203B41FA5}">
                      <a16:colId xmlns:a16="http://schemas.microsoft.com/office/drawing/2014/main" val="2417128227"/>
                    </a:ext>
                  </a:extLst>
                </a:gridCol>
                <a:gridCol w="1262349">
                  <a:extLst>
                    <a:ext uri="{9D8B030D-6E8A-4147-A177-3AD203B41FA5}">
                      <a16:colId xmlns:a16="http://schemas.microsoft.com/office/drawing/2014/main" val="641186148"/>
                    </a:ext>
                  </a:extLst>
                </a:gridCol>
                <a:gridCol w="2376187">
                  <a:extLst>
                    <a:ext uri="{9D8B030D-6E8A-4147-A177-3AD203B41FA5}">
                      <a16:colId xmlns:a16="http://schemas.microsoft.com/office/drawing/2014/main" val="4229928275"/>
                    </a:ext>
                  </a:extLst>
                </a:gridCol>
                <a:gridCol w="895796">
                  <a:extLst>
                    <a:ext uri="{9D8B030D-6E8A-4147-A177-3AD203B41FA5}">
                      <a16:colId xmlns:a16="http://schemas.microsoft.com/office/drawing/2014/main" val="44001920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分项 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考试方式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考核委员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合格标准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3823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政治思想品德考核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根据日常表现打分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名副高及以上人员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70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分以上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400402"/>
                  </a:ext>
                </a:extLst>
              </a:tr>
              <a:tr h="43204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业务考核</a:t>
                      </a:r>
                      <a:endParaRPr lang="zh-CN" altLang="en-US" sz="1100" b="1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学科综合考试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口试或笔试均可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名副高及以上</a:t>
                      </a:r>
                      <a:r>
                        <a:rPr lang="zh-CN" altLang="en-US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人员</a:t>
                      </a:r>
                      <a:r>
                        <a:rPr lang="en-US" altLang="zh-CN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导师回避</a:t>
                      </a:r>
                      <a:r>
                        <a:rPr lang="en-US" altLang="zh-CN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r>
                        <a:rPr lang="zh-CN" altLang="en-US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endParaRPr lang="en-US" altLang="zh-CN" sz="1100" u="none" strike="noStrike" dirty="0" smtClean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 fontAlgn="ctr"/>
                      <a:r>
                        <a:rPr lang="zh-CN" altLang="en-US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主席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由具有博导资格的正高专家担任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70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分以上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26401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科研能力考核</a:t>
                      </a:r>
                      <a:endParaRPr lang="zh-CN" altLang="en-US" sz="1100" b="0" i="0" u="none" strike="noStrike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开题报告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名（含）以上副教授及以上相当职称专家组成，包括至少</a:t>
                      </a:r>
                      <a:r>
                        <a:rPr lang="en-US" altLang="zh-CN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100" u="none" strike="noStrike" dirty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名本院以外单位的专家（导师可参加，不能担任主席）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 dirty="0" smtClean="0">
                          <a:solidFill>
                            <a:srgbClr val="7030A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通过</a:t>
                      </a:r>
                      <a:endParaRPr lang="zh-CN" altLang="en-US" sz="1100" b="0" i="0" u="none" strike="noStrike" dirty="0">
                        <a:solidFill>
                          <a:srgbClr val="7030A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007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77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79" y="1137760"/>
            <a:ext cx="7272808" cy="418656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72919" y="1340455"/>
            <a:ext cx="1152128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总评成绩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30046" y="3977409"/>
            <a:ext cx="432048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用于毕业档案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0200" y="961691"/>
            <a:ext cx="3279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zh-CN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题评议的同时，由委员对博士生进行广泛提问，考察学生是否对本学科发展动态有深入了解和研究，是否熟悉相关学科领域知识，是否具有独立分析、逻辑思维及语言表达能力。考察结果作为</a:t>
            </a:r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“博士研究生学科综合考试口试”</a:t>
            </a:r>
            <a:r>
              <a:rPr lang="zh-CN" altLang="zh-CN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成绩。</a:t>
            </a:r>
          </a:p>
          <a:p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开题，</a:t>
            </a:r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评委根据开题答辩情况商议“综合考试得分”，由主席填写分数并签字，学生上传至收集表，再由学院录入成绩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791" y="2375301"/>
            <a:ext cx="2264072" cy="30184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670" y="4437596"/>
            <a:ext cx="3589578" cy="1008112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804853" y="4415824"/>
            <a:ext cx="1499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待群内发布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6952209" y="2375301"/>
            <a:ext cx="2974726" cy="2210391"/>
          </a:xfrm>
          <a:custGeom>
            <a:avLst/>
            <a:gdLst>
              <a:gd name="connsiteX0" fmla="*/ 2801257 w 2801257"/>
              <a:gd name="connsiteY0" fmla="*/ 0 h 1973943"/>
              <a:gd name="connsiteX1" fmla="*/ 2764972 w 2801257"/>
              <a:gd name="connsiteY1" fmla="*/ 36286 h 1973943"/>
              <a:gd name="connsiteX2" fmla="*/ 2743200 w 2801257"/>
              <a:gd name="connsiteY2" fmla="*/ 50800 h 1973943"/>
              <a:gd name="connsiteX3" fmla="*/ 2692400 w 2801257"/>
              <a:gd name="connsiteY3" fmla="*/ 94343 h 1973943"/>
              <a:gd name="connsiteX4" fmla="*/ 2663372 w 2801257"/>
              <a:gd name="connsiteY4" fmla="*/ 130628 h 1973943"/>
              <a:gd name="connsiteX5" fmla="*/ 2641600 w 2801257"/>
              <a:gd name="connsiteY5" fmla="*/ 145143 h 1973943"/>
              <a:gd name="connsiteX6" fmla="*/ 2627086 w 2801257"/>
              <a:gd name="connsiteY6" fmla="*/ 166914 h 1973943"/>
              <a:gd name="connsiteX7" fmla="*/ 2605315 w 2801257"/>
              <a:gd name="connsiteY7" fmla="*/ 181428 h 1973943"/>
              <a:gd name="connsiteX8" fmla="*/ 2576286 w 2801257"/>
              <a:gd name="connsiteY8" fmla="*/ 217714 h 1973943"/>
              <a:gd name="connsiteX9" fmla="*/ 2554515 w 2801257"/>
              <a:gd name="connsiteY9" fmla="*/ 239486 h 1973943"/>
              <a:gd name="connsiteX10" fmla="*/ 2540000 w 2801257"/>
              <a:gd name="connsiteY10" fmla="*/ 261257 h 1973943"/>
              <a:gd name="connsiteX11" fmla="*/ 2510972 w 2801257"/>
              <a:gd name="connsiteY11" fmla="*/ 290286 h 1973943"/>
              <a:gd name="connsiteX12" fmla="*/ 2489200 w 2801257"/>
              <a:gd name="connsiteY12" fmla="*/ 326571 h 1973943"/>
              <a:gd name="connsiteX13" fmla="*/ 2474686 w 2801257"/>
              <a:gd name="connsiteY13" fmla="*/ 341086 h 1973943"/>
              <a:gd name="connsiteX14" fmla="*/ 2460172 w 2801257"/>
              <a:gd name="connsiteY14" fmla="*/ 362857 h 1973943"/>
              <a:gd name="connsiteX15" fmla="*/ 2423886 w 2801257"/>
              <a:gd name="connsiteY15" fmla="*/ 391886 h 1973943"/>
              <a:gd name="connsiteX16" fmla="*/ 2394857 w 2801257"/>
              <a:gd name="connsiteY16" fmla="*/ 428171 h 1973943"/>
              <a:gd name="connsiteX17" fmla="*/ 2365829 w 2801257"/>
              <a:gd name="connsiteY17" fmla="*/ 457200 h 1973943"/>
              <a:gd name="connsiteX18" fmla="*/ 2351315 w 2801257"/>
              <a:gd name="connsiteY18" fmla="*/ 478971 h 1973943"/>
              <a:gd name="connsiteX19" fmla="*/ 2329543 w 2801257"/>
              <a:gd name="connsiteY19" fmla="*/ 493486 h 1973943"/>
              <a:gd name="connsiteX20" fmla="*/ 2278743 w 2801257"/>
              <a:gd name="connsiteY20" fmla="*/ 544286 h 1973943"/>
              <a:gd name="connsiteX21" fmla="*/ 2235200 w 2801257"/>
              <a:gd name="connsiteY21" fmla="*/ 595086 h 1973943"/>
              <a:gd name="connsiteX22" fmla="*/ 2220686 w 2801257"/>
              <a:gd name="connsiteY22" fmla="*/ 616857 h 1973943"/>
              <a:gd name="connsiteX23" fmla="*/ 2198915 w 2801257"/>
              <a:gd name="connsiteY23" fmla="*/ 638628 h 1973943"/>
              <a:gd name="connsiteX24" fmla="*/ 2169886 w 2801257"/>
              <a:gd name="connsiteY24" fmla="*/ 674914 h 1973943"/>
              <a:gd name="connsiteX25" fmla="*/ 2119086 w 2801257"/>
              <a:gd name="connsiteY25" fmla="*/ 725714 h 1973943"/>
              <a:gd name="connsiteX26" fmla="*/ 2090057 w 2801257"/>
              <a:gd name="connsiteY26" fmla="*/ 769257 h 1973943"/>
              <a:gd name="connsiteX27" fmla="*/ 2068286 w 2801257"/>
              <a:gd name="connsiteY27" fmla="*/ 798286 h 1973943"/>
              <a:gd name="connsiteX28" fmla="*/ 2046515 w 2801257"/>
              <a:gd name="connsiteY28" fmla="*/ 812800 h 1973943"/>
              <a:gd name="connsiteX29" fmla="*/ 2002972 w 2801257"/>
              <a:gd name="connsiteY29" fmla="*/ 856343 h 1973943"/>
              <a:gd name="connsiteX30" fmla="*/ 1966686 w 2801257"/>
              <a:gd name="connsiteY30" fmla="*/ 892628 h 1973943"/>
              <a:gd name="connsiteX31" fmla="*/ 1944915 w 2801257"/>
              <a:gd name="connsiteY31" fmla="*/ 914400 h 1973943"/>
              <a:gd name="connsiteX32" fmla="*/ 1923143 w 2801257"/>
              <a:gd name="connsiteY32" fmla="*/ 928914 h 1973943"/>
              <a:gd name="connsiteX33" fmla="*/ 1908629 w 2801257"/>
              <a:gd name="connsiteY33" fmla="*/ 950686 h 1973943"/>
              <a:gd name="connsiteX34" fmla="*/ 1865086 w 2801257"/>
              <a:gd name="connsiteY34" fmla="*/ 994228 h 1973943"/>
              <a:gd name="connsiteX35" fmla="*/ 1843315 w 2801257"/>
              <a:gd name="connsiteY35" fmla="*/ 1016000 h 1973943"/>
              <a:gd name="connsiteX36" fmla="*/ 1821543 w 2801257"/>
              <a:gd name="connsiteY36" fmla="*/ 1037771 h 1973943"/>
              <a:gd name="connsiteX37" fmla="*/ 1792515 w 2801257"/>
              <a:gd name="connsiteY37" fmla="*/ 1052286 h 1973943"/>
              <a:gd name="connsiteX38" fmla="*/ 1741715 w 2801257"/>
              <a:gd name="connsiteY38" fmla="*/ 1103086 h 1973943"/>
              <a:gd name="connsiteX39" fmla="*/ 1727200 w 2801257"/>
              <a:gd name="connsiteY39" fmla="*/ 1117600 h 1973943"/>
              <a:gd name="connsiteX40" fmla="*/ 1698172 w 2801257"/>
              <a:gd name="connsiteY40" fmla="*/ 1139371 h 1973943"/>
              <a:gd name="connsiteX41" fmla="*/ 1676400 w 2801257"/>
              <a:gd name="connsiteY41" fmla="*/ 1153886 h 1973943"/>
              <a:gd name="connsiteX42" fmla="*/ 1618343 w 2801257"/>
              <a:gd name="connsiteY42" fmla="*/ 1197428 h 1973943"/>
              <a:gd name="connsiteX43" fmla="*/ 1582057 w 2801257"/>
              <a:gd name="connsiteY43" fmla="*/ 1226457 h 1973943"/>
              <a:gd name="connsiteX44" fmla="*/ 1531257 w 2801257"/>
              <a:gd name="connsiteY44" fmla="*/ 1262743 h 1973943"/>
              <a:gd name="connsiteX45" fmla="*/ 1487715 w 2801257"/>
              <a:gd name="connsiteY45" fmla="*/ 1306286 h 1973943"/>
              <a:gd name="connsiteX46" fmla="*/ 1473200 w 2801257"/>
              <a:gd name="connsiteY46" fmla="*/ 1320800 h 1973943"/>
              <a:gd name="connsiteX47" fmla="*/ 1429657 w 2801257"/>
              <a:gd name="connsiteY47" fmla="*/ 1342571 h 1973943"/>
              <a:gd name="connsiteX48" fmla="*/ 1415143 w 2801257"/>
              <a:gd name="connsiteY48" fmla="*/ 1357086 h 1973943"/>
              <a:gd name="connsiteX49" fmla="*/ 1371600 w 2801257"/>
              <a:gd name="connsiteY49" fmla="*/ 1378857 h 1973943"/>
              <a:gd name="connsiteX50" fmla="*/ 1349829 w 2801257"/>
              <a:gd name="connsiteY50" fmla="*/ 1393371 h 1973943"/>
              <a:gd name="connsiteX51" fmla="*/ 1335315 w 2801257"/>
              <a:gd name="connsiteY51" fmla="*/ 1407886 h 1973943"/>
              <a:gd name="connsiteX52" fmla="*/ 1306286 w 2801257"/>
              <a:gd name="connsiteY52" fmla="*/ 1422400 h 1973943"/>
              <a:gd name="connsiteX53" fmla="*/ 1277257 w 2801257"/>
              <a:gd name="connsiteY53" fmla="*/ 1444171 h 1973943"/>
              <a:gd name="connsiteX54" fmla="*/ 1233715 w 2801257"/>
              <a:gd name="connsiteY54" fmla="*/ 1458686 h 1973943"/>
              <a:gd name="connsiteX55" fmla="*/ 1168400 w 2801257"/>
              <a:gd name="connsiteY55" fmla="*/ 1502228 h 1973943"/>
              <a:gd name="connsiteX56" fmla="*/ 1139372 w 2801257"/>
              <a:gd name="connsiteY56" fmla="*/ 1509486 h 1973943"/>
              <a:gd name="connsiteX57" fmla="*/ 1103086 w 2801257"/>
              <a:gd name="connsiteY57" fmla="*/ 1531257 h 1973943"/>
              <a:gd name="connsiteX58" fmla="*/ 1081315 w 2801257"/>
              <a:gd name="connsiteY58" fmla="*/ 1538514 h 1973943"/>
              <a:gd name="connsiteX59" fmla="*/ 1059543 w 2801257"/>
              <a:gd name="connsiteY59" fmla="*/ 1553028 h 1973943"/>
              <a:gd name="connsiteX60" fmla="*/ 1016000 w 2801257"/>
              <a:gd name="connsiteY60" fmla="*/ 1567543 h 1973943"/>
              <a:gd name="connsiteX61" fmla="*/ 986972 w 2801257"/>
              <a:gd name="connsiteY61" fmla="*/ 1589314 h 1973943"/>
              <a:gd name="connsiteX62" fmla="*/ 914400 w 2801257"/>
              <a:gd name="connsiteY62" fmla="*/ 1611086 h 1973943"/>
              <a:gd name="connsiteX63" fmla="*/ 856343 w 2801257"/>
              <a:gd name="connsiteY63" fmla="*/ 1647371 h 1973943"/>
              <a:gd name="connsiteX64" fmla="*/ 805543 w 2801257"/>
              <a:gd name="connsiteY64" fmla="*/ 1661886 h 1973943"/>
              <a:gd name="connsiteX65" fmla="*/ 783772 w 2801257"/>
              <a:gd name="connsiteY65" fmla="*/ 1669143 h 1973943"/>
              <a:gd name="connsiteX66" fmla="*/ 747486 w 2801257"/>
              <a:gd name="connsiteY66" fmla="*/ 1698171 h 1973943"/>
              <a:gd name="connsiteX67" fmla="*/ 711200 w 2801257"/>
              <a:gd name="connsiteY67" fmla="*/ 1705428 h 1973943"/>
              <a:gd name="connsiteX68" fmla="*/ 689429 w 2801257"/>
              <a:gd name="connsiteY68" fmla="*/ 1712686 h 1973943"/>
              <a:gd name="connsiteX69" fmla="*/ 631372 w 2801257"/>
              <a:gd name="connsiteY69" fmla="*/ 1734457 h 1973943"/>
              <a:gd name="connsiteX70" fmla="*/ 609600 w 2801257"/>
              <a:gd name="connsiteY70" fmla="*/ 1748971 h 1973943"/>
              <a:gd name="connsiteX71" fmla="*/ 573315 w 2801257"/>
              <a:gd name="connsiteY71" fmla="*/ 1756228 h 1973943"/>
              <a:gd name="connsiteX72" fmla="*/ 544286 w 2801257"/>
              <a:gd name="connsiteY72" fmla="*/ 1763486 h 1973943"/>
              <a:gd name="connsiteX73" fmla="*/ 486229 w 2801257"/>
              <a:gd name="connsiteY73" fmla="*/ 1785257 h 1973943"/>
              <a:gd name="connsiteX74" fmla="*/ 449943 w 2801257"/>
              <a:gd name="connsiteY74" fmla="*/ 1792514 h 1973943"/>
              <a:gd name="connsiteX75" fmla="*/ 406400 w 2801257"/>
              <a:gd name="connsiteY75" fmla="*/ 1807028 h 1973943"/>
              <a:gd name="connsiteX76" fmla="*/ 348343 w 2801257"/>
              <a:gd name="connsiteY76" fmla="*/ 1836057 h 1973943"/>
              <a:gd name="connsiteX77" fmla="*/ 326572 w 2801257"/>
              <a:gd name="connsiteY77" fmla="*/ 1843314 h 1973943"/>
              <a:gd name="connsiteX78" fmla="*/ 297543 w 2801257"/>
              <a:gd name="connsiteY78" fmla="*/ 1865086 h 1973943"/>
              <a:gd name="connsiteX79" fmla="*/ 261257 w 2801257"/>
              <a:gd name="connsiteY79" fmla="*/ 1879600 h 1973943"/>
              <a:gd name="connsiteX80" fmla="*/ 210457 w 2801257"/>
              <a:gd name="connsiteY80" fmla="*/ 1894114 h 1973943"/>
              <a:gd name="connsiteX81" fmla="*/ 159657 w 2801257"/>
              <a:gd name="connsiteY81" fmla="*/ 1908628 h 1973943"/>
              <a:gd name="connsiteX82" fmla="*/ 130629 w 2801257"/>
              <a:gd name="connsiteY82" fmla="*/ 1923143 h 1973943"/>
              <a:gd name="connsiteX83" fmla="*/ 72572 w 2801257"/>
              <a:gd name="connsiteY83" fmla="*/ 1937657 h 1973943"/>
              <a:gd name="connsiteX84" fmla="*/ 36286 w 2801257"/>
              <a:gd name="connsiteY84" fmla="*/ 1966686 h 1973943"/>
              <a:gd name="connsiteX85" fmla="*/ 14515 w 2801257"/>
              <a:gd name="connsiteY85" fmla="*/ 1973943 h 1973943"/>
              <a:gd name="connsiteX86" fmla="*/ 0 w 2801257"/>
              <a:gd name="connsiteY86" fmla="*/ 1959428 h 1973943"/>
              <a:gd name="connsiteX87" fmla="*/ 29029 w 2801257"/>
              <a:gd name="connsiteY87" fmla="*/ 1930400 h 197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01257" h="1973943">
                <a:moveTo>
                  <a:pt x="2801257" y="0"/>
                </a:moveTo>
                <a:cubicBezTo>
                  <a:pt x="2789162" y="12095"/>
                  <a:pt x="2777845" y="25022"/>
                  <a:pt x="2764972" y="36286"/>
                </a:cubicBezTo>
                <a:cubicBezTo>
                  <a:pt x="2758408" y="42030"/>
                  <a:pt x="2749368" y="44633"/>
                  <a:pt x="2743200" y="50800"/>
                </a:cubicBezTo>
                <a:cubicBezTo>
                  <a:pt x="2692935" y="101064"/>
                  <a:pt x="2781331" y="40984"/>
                  <a:pt x="2692400" y="94343"/>
                </a:cubicBezTo>
                <a:cubicBezTo>
                  <a:pt x="2682724" y="106438"/>
                  <a:pt x="2674324" y="119676"/>
                  <a:pt x="2663372" y="130628"/>
                </a:cubicBezTo>
                <a:cubicBezTo>
                  <a:pt x="2657204" y="136796"/>
                  <a:pt x="2647768" y="138975"/>
                  <a:pt x="2641600" y="145143"/>
                </a:cubicBezTo>
                <a:cubicBezTo>
                  <a:pt x="2635433" y="151310"/>
                  <a:pt x="2633253" y="160747"/>
                  <a:pt x="2627086" y="166914"/>
                </a:cubicBezTo>
                <a:cubicBezTo>
                  <a:pt x="2620919" y="173081"/>
                  <a:pt x="2612126" y="175979"/>
                  <a:pt x="2605315" y="181428"/>
                </a:cubicBezTo>
                <a:cubicBezTo>
                  <a:pt x="2584201" y="198319"/>
                  <a:pt x="2595145" y="195082"/>
                  <a:pt x="2576286" y="217714"/>
                </a:cubicBezTo>
                <a:cubicBezTo>
                  <a:pt x="2569716" y="225598"/>
                  <a:pt x="2561085" y="231602"/>
                  <a:pt x="2554515" y="239486"/>
                </a:cubicBezTo>
                <a:cubicBezTo>
                  <a:pt x="2548931" y="246186"/>
                  <a:pt x="2545676" y="254635"/>
                  <a:pt x="2540000" y="261257"/>
                </a:cubicBezTo>
                <a:cubicBezTo>
                  <a:pt x="2531094" y="271647"/>
                  <a:pt x="2519373" y="279484"/>
                  <a:pt x="2510972" y="290286"/>
                </a:cubicBezTo>
                <a:cubicBezTo>
                  <a:pt x="2502312" y="301420"/>
                  <a:pt x="2497399" y="315093"/>
                  <a:pt x="2489200" y="326571"/>
                </a:cubicBezTo>
                <a:cubicBezTo>
                  <a:pt x="2485223" y="332139"/>
                  <a:pt x="2478960" y="335743"/>
                  <a:pt x="2474686" y="341086"/>
                </a:cubicBezTo>
                <a:cubicBezTo>
                  <a:pt x="2469238" y="347897"/>
                  <a:pt x="2465621" y="356046"/>
                  <a:pt x="2460172" y="362857"/>
                </a:cubicBezTo>
                <a:cubicBezTo>
                  <a:pt x="2431450" y="398758"/>
                  <a:pt x="2461598" y="354174"/>
                  <a:pt x="2423886" y="391886"/>
                </a:cubicBezTo>
                <a:cubicBezTo>
                  <a:pt x="2412933" y="402839"/>
                  <a:pt x="2405148" y="416594"/>
                  <a:pt x="2394857" y="428171"/>
                </a:cubicBezTo>
                <a:cubicBezTo>
                  <a:pt x="2385766" y="438399"/>
                  <a:pt x="2374734" y="446810"/>
                  <a:pt x="2365829" y="457200"/>
                </a:cubicBezTo>
                <a:cubicBezTo>
                  <a:pt x="2360153" y="463822"/>
                  <a:pt x="2357482" y="472804"/>
                  <a:pt x="2351315" y="478971"/>
                </a:cubicBezTo>
                <a:cubicBezTo>
                  <a:pt x="2345147" y="485139"/>
                  <a:pt x="2335711" y="487318"/>
                  <a:pt x="2329543" y="493486"/>
                </a:cubicBezTo>
                <a:cubicBezTo>
                  <a:pt x="2261809" y="561220"/>
                  <a:pt x="2356155" y="486226"/>
                  <a:pt x="2278743" y="544286"/>
                </a:cubicBezTo>
                <a:cubicBezTo>
                  <a:pt x="2264501" y="587012"/>
                  <a:pt x="2281685" y="548601"/>
                  <a:pt x="2235200" y="595086"/>
                </a:cubicBezTo>
                <a:cubicBezTo>
                  <a:pt x="2229033" y="601253"/>
                  <a:pt x="2226270" y="610157"/>
                  <a:pt x="2220686" y="616857"/>
                </a:cubicBezTo>
                <a:cubicBezTo>
                  <a:pt x="2214116" y="624741"/>
                  <a:pt x="2206172" y="631371"/>
                  <a:pt x="2198915" y="638628"/>
                </a:cubicBezTo>
                <a:cubicBezTo>
                  <a:pt x="2186156" y="676901"/>
                  <a:pt x="2201149" y="646777"/>
                  <a:pt x="2169886" y="674914"/>
                </a:cubicBezTo>
                <a:cubicBezTo>
                  <a:pt x="2152086" y="690934"/>
                  <a:pt x="2119086" y="725714"/>
                  <a:pt x="2119086" y="725714"/>
                </a:cubicBezTo>
                <a:cubicBezTo>
                  <a:pt x="2092749" y="778390"/>
                  <a:pt x="2117765" y="736008"/>
                  <a:pt x="2090057" y="769257"/>
                </a:cubicBezTo>
                <a:cubicBezTo>
                  <a:pt x="2082314" y="778549"/>
                  <a:pt x="2076839" y="789733"/>
                  <a:pt x="2068286" y="798286"/>
                </a:cubicBezTo>
                <a:cubicBezTo>
                  <a:pt x="2062119" y="804453"/>
                  <a:pt x="2053772" y="807962"/>
                  <a:pt x="2046515" y="812800"/>
                </a:cubicBezTo>
                <a:cubicBezTo>
                  <a:pt x="2018365" y="869096"/>
                  <a:pt x="2050472" y="819398"/>
                  <a:pt x="2002972" y="856343"/>
                </a:cubicBezTo>
                <a:cubicBezTo>
                  <a:pt x="1989470" y="866845"/>
                  <a:pt x="1978781" y="880533"/>
                  <a:pt x="1966686" y="892628"/>
                </a:cubicBezTo>
                <a:cubicBezTo>
                  <a:pt x="1959429" y="899885"/>
                  <a:pt x="1953455" y="908707"/>
                  <a:pt x="1944915" y="914400"/>
                </a:cubicBezTo>
                <a:lnTo>
                  <a:pt x="1923143" y="928914"/>
                </a:lnTo>
                <a:cubicBezTo>
                  <a:pt x="1918305" y="936171"/>
                  <a:pt x="1914424" y="944167"/>
                  <a:pt x="1908629" y="950686"/>
                </a:cubicBezTo>
                <a:cubicBezTo>
                  <a:pt x="1894992" y="966027"/>
                  <a:pt x="1879600" y="979714"/>
                  <a:pt x="1865086" y="994228"/>
                </a:cubicBezTo>
                <a:lnTo>
                  <a:pt x="1843315" y="1016000"/>
                </a:lnTo>
                <a:cubicBezTo>
                  <a:pt x="1836058" y="1023257"/>
                  <a:pt x="1830723" y="1033181"/>
                  <a:pt x="1821543" y="1037771"/>
                </a:cubicBezTo>
                <a:cubicBezTo>
                  <a:pt x="1811867" y="1042609"/>
                  <a:pt x="1801054" y="1045644"/>
                  <a:pt x="1792515" y="1052286"/>
                </a:cubicBezTo>
                <a:cubicBezTo>
                  <a:pt x="1792489" y="1052306"/>
                  <a:pt x="1751884" y="1092917"/>
                  <a:pt x="1741715" y="1103086"/>
                </a:cubicBezTo>
                <a:cubicBezTo>
                  <a:pt x="1736877" y="1107924"/>
                  <a:pt x="1732674" y="1113495"/>
                  <a:pt x="1727200" y="1117600"/>
                </a:cubicBezTo>
                <a:cubicBezTo>
                  <a:pt x="1717524" y="1124857"/>
                  <a:pt x="1708014" y="1132341"/>
                  <a:pt x="1698172" y="1139371"/>
                </a:cubicBezTo>
                <a:cubicBezTo>
                  <a:pt x="1691074" y="1144441"/>
                  <a:pt x="1683101" y="1148302"/>
                  <a:pt x="1676400" y="1153886"/>
                </a:cubicBezTo>
                <a:cubicBezTo>
                  <a:pt x="1621983" y="1199234"/>
                  <a:pt x="1694590" y="1151681"/>
                  <a:pt x="1618343" y="1197428"/>
                </a:cubicBezTo>
                <a:cubicBezTo>
                  <a:pt x="1573894" y="1264105"/>
                  <a:pt x="1634637" y="1182640"/>
                  <a:pt x="1582057" y="1226457"/>
                </a:cubicBezTo>
                <a:cubicBezTo>
                  <a:pt x="1530510" y="1269413"/>
                  <a:pt x="1591640" y="1247648"/>
                  <a:pt x="1531257" y="1262743"/>
                </a:cubicBezTo>
                <a:lnTo>
                  <a:pt x="1487715" y="1306286"/>
                </a:lnTo>
                <a:cubicBezTo>
                  <a:pt x="1482877" y="1311124"/>
                  <a:pt x="1479691" y="1318636"/>
                  <a:pt x="1473200" y="1320800"/>
                </a:cubicBezTo>
                <a:cubicBezTo>
                  <a:pt x="1450207" y="1328464"/>
                  <a:pt x="1449753" y="1326494"/>
                  <a:pt x="1429657" y="1342571"/>
                </a:cubicBezTo>
                <a:cubicBezTo>
                  <a:pt x="1424314" y="1346845"/>
                  <a:pt x="1420486" y="1352812"/>
                  <a:pt x="1415143" y="1357086"/>
                </a:cubicBezTo>
                <a:cubicBezTo>
                  <a:pt x="1395047" y="1373164"/>
                  <a:pt x="1394595" y="1371192"/>
                  <a:pt x="1371600" y="1378857"/>
                </a:cubicBezTo>
                <a:cubicBezTo>
                  <a:pt x="1364343" y="1383695"/>
                  <a:pt x="1356640" y="1387922"/>
                  <a:pt x="1349829" y="1393371"/>
                </a:cubicBezTo>
                <a:cubicBezTo>
                  <a:pt x="1344486" y="1397645"/>
                  <a:pt x="1341008" y="1404091"/>
                  <a:pt x="1335315" y="1407886"/>
                </a:cubicBezTo>
                <a:cubicBezTo>
                  <a:pt x="1326314" y="1413887"/>
                  <a:pt x="1315460" y="1416666"/>
                  <a:pt x="1306286" y="1422400"/>
                </a:cubicBezTo>
                <a:cubicBezTo>
                  <a:pt x="1296029" y="1428810"/>
                  <a:pt x="1288075" y="1438762"/>
                  <a:pt x="1277257" y="1444171"/>
                </a:cubicBezTo>
                <a:cubicBezTo>
                  <a:pt x="1263573" y="1451013"/>
                  <a:pt x="1248229" y="1453848"/>
                  <a:pt x="1233715" y="1458686"/>
                </a:cubicBezTo>
                <a:cubicBezTo>
                  <a:pt x="1209674" y="1482725"/>
                  <a:pt x="1212982" y="1481963"/>
                  <a:pt x="1168400" y="1502228"/>
                </a:cubicBezTo>
                <a:cubicBezTo>
                  <a:pt x="1159320" y="1506355"/>
                  <a:pt x="1149048" y="1507067"/>
                  <a:pt x="1139372" y="1509486"/>
                </a:cubicBezTo>
                <a:cubicBezTo>
                  <a:pt x="1127277" y="1516743"/>
                  <a:pt x="1115702" y="1524949"/>
                  <a:pt x="1103086" y="1531257"/>
                </a:cubicBezTo>
                <a:cubicBezTo>
                  <a:pt x="1096244" y="1534678"/>
                  <a:pt x="1088157" y="1535093"/>
                  <a:pt x="1081315" y="1538514"/>
                </a:cubicBezTo>
                <a:cubicBezTo>
                  <a:pt x="1073514" y="1542415"/>
                  <a:pt x="1067513" y="1549486"/>
                  <a:pt x="1059543" y="1553028"/>
                </a:cubicBezTo>
                <a:cubicBezTo>
                  <a:pt x="1045562" y="1559242"/>
                  <a:pt x="1016000" y="1567543"/>
                  <a:pt x="1016000" y="1567543"/>
                </a:cubicBezTo>
                <a:cubicBezTo>
                  <a:pt x="1006324" y="1574800"/>
                  <a:pt x="997790" y="1583905"/>
                  <a:pt x="986972" y="1589314"/>
                </a:cubicBezTo>
                <a:cubicBezTo>
                  <a:pt x="946400" y="1609600"/>
                  <a:pt x="962344" y="1579124"/>
                  <a:pt x="914400" y="1611086"/>
                </a:cubicBezTo>
                <a:cubicBezTo>
                  <a:pt x="897127" y="1622601"/>
                  <a:pt x="873852" y="1638616"/>
                  <a:pt x="856343" y="1647371"/>
                </a:cubicBezTo>
                <a:cubicBezTo>
                  <a:pt x="844745" y="1653170"/>
                  <a:pt x="816390" y="1658787"/>
                  <a:pt x="805543" y="1661886"/>
                </a:cubicBezTo>
                <a:cubicBezTo>
                  <a:pt x="798188" y="1663988"/>
                  <a:pt x="791029" y="1666724"/>
                  <a:pt x="783772" y="1669143"/>
                </a:cubicBezTo>
                <a:cubicBezTo>
                  <a:pt x="773145" y="1679769"/>
                  <a:pt x="762132" y="1692679"/>
                  <a:pt x="747486" y="1698171"/>
                </a:cubicBezTo>
                <a:cubicBezTo>
                  <a:pt x="735936" y="1702502"/>
                  <a:pt x="723167" y="1702436"/>
                  <a:pt x="711200" y="1705428"/>
                </a:cubicBezTo>
                <a:cubicBezTo>
                  <a:pt x="703779" y="1707283"/>
                  <a:pt x="696618" y="1710072"/>
                  <a:pt x="689429" y="1712686"/>
                </a:cubicBezTo>
                <a:cubicBezTo>
                  <a:pt x="670005" y="1719749"/>
                  <a:pt x="650188" y="1725905"/>
                  <a:pt x="631372" y="1734457"/>
                </a:cubicBezTo>
                <a:cubicBezTo>
                  <a:pt x="623432" y="1738066"/>
                  <a:pt x="617767" y="1745909"/>
                  <a:pt x="609600" y="1748971"/>
                </a:cubicBezTo>
                <a:cubicBezTo>
                  <a:pt x="598051" y="1753302"/>
                  <a:pt x="585356" y="1753552"/>
                  <a:pt x="573315" y="1756228"/>
                </a:cubicBezTo>
                <a:cubicBezTo>
                  <a:pt x="563578" y="1758392"/>
                  <a:pt x="553748" y="1760332"/>
                  <a:pt x="544286" y="1763486"/>
                </a:cubicBezTo>
                <a:cubicBezTo>
                  <a:pt x="524317" y="1770142"/>
                  <a:pt x="506606" y="1780163"/>
                  <a:pt x="486229" y="1785257"/>
                </a:cubicBezTo>
                <a:cubicBezTo>
                  <a:pt x="474262" y="1788249"/>
                  <a:pt x="461843" y="1789269"/>
                  <a:pt x="449943" y="1792514"/>
                </a:cubicBezTo>
                <a:cubicBezTo>
                  <a:pt x="435183" y="1796539"/>
                  <a:pt x="406400" y="1807028"/>
                  <a:pt x="406400" y="1807028"/>
                </a:cubicBezTo>
                <a:cubicBezTo>
                  <a:pt x="381068" y="1832362"/>
                  <a:pt x="398377" y="1819379"/>
                  <a:pt x="348343" y="1836057"/>
                </a:cubicBezTo>
                <a:lnTo>
                  <a:pt x="326572" y="1843314"/>
                </a:lnTo>
                <a:cubicBezTo>
                  <a:pt x="316896" y="1850571"/>
                  <a:pt x="308116" y="1859212"/>
                  <a:pt x="297543" y="1865086"/>
                </a:cubicBezTo>
                <a:cubicBezTo>
                  <a:pt x="286155" y="1871412"/>
                  <a:pt x="273455" y="1875026"/>
                  <a:pt x="261257" y="1879600"/>
                </a:cubicBezTo>
                <a:cubicBezTo>
                  <a:pt x="233414" y="1890041"/>
                  <a:pt x="242487" y="1884963"/>
                  <a:pt x="210457" y="1894114"/>
                </a:cubicBezTo>
                <a:cubicBezTo>
                  <a:pt x="137578" y="1914936"/>
                  <a:pt x="250408" y="1885941"/>
                  <a:pt x="159657" y="1908628"/>
                </a:cubicBezTo>
                <a:cubicBezTo>
                  <a:pt x="149981" y="1913466"/>
                  <a:pt x="140892" y="1919722"/>
                  <a:pt x="130629" y="1923143"/>
                </a:cubicBezTo>
                <a:cubicBezTo>
                  <a:pt x="111705" y="1929451"/>
                  <a:pt x="72572" y="1937657"/>
                  <a:pt x="72572" y="1937657"/>
                </a:cubicBezTo>
                <a:cubicBezTo>
                  <a:pt x="59073" y="1951155"/>
                  <a:pt x="54592" y="1957532"/>
                  <a:pt x="36286" y="1966686"/>
                </a:cubicBezTo>
                <a:cubicBezTo>
                  <a:pt x="29444" y="1970107"/>
                  <a:pt x="21772" y="1971524"/>
                  <a:pt x="14515" y="1973943"/>
                </a:cubicBezTo>
                <a:cubicBezTo>
                  <a:pt x="9677" y="1969105"/>
                  <a:pt x="0" y="1966270"/>
                  <a:pt x="0" y="1959428"/>
                </a:cubicBezTo>
                <a:cubicBezTo>
                  <a:pt x="0" y="1941914"/>
                  <a:pt x="17576" y="1936126"/>
                  <a:pt x="29029" y="193040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9622863" y="1966741"/>
            <a:ext cx="478592" cy="333828"/>
          </a:xfrm>
          <a:custGeom>
            <a:avLst/>
            <a:gdLst>
              <a:gd name="connsiteX0" fmla="*/ 137885 w 674914"/>
              <a:gd name="connsiteY0" fmla="*/ 7257 h 333828"/>
              <a:gd name="connsiteX1" fmla="*/ 50800 w 674914"/>
              <a:gd name="connsiteY1" fmla="*/ 14514 h 333828"/>
              <a:gd name="connsiteX2" fmla="*/ 36285 w 674914"/>
              <a:gd name="connsiteY2" fmla="*/ 29028 h 333828"/>
              <a:gd name="connsiteX3" fmla="*/ 21771 w 674914"/>
              <a:gd name="connsiteY3" fmla="*/ 72571 h 333828"/>
              <a:gd name="connsiteX4" fmla="*/ 7257 w 674914"/>
              <a:gd name="connsiteY4" fmla="*/ 123371 h 333828"/>
              <a:gd name="connsiteX5" fmla="*/ 0 w 674914"/>
              <a:gd name="connsiteY5" fmla="*/ 145143 h 333828"/>
              <a:gd name="connsiteX6" fmla="*/ 7257 w 674914"/>
              <a:gd name="connsiteY6" fmla="*/ 290286 h 333828"/>
              <a:gd name="connsiteX7" fmla="*/ 21771 w 674914"/>
              <a:gd name="connsiteY7" fmla="*/ 312057 h 333828"/>
              <a:gd name="connsiteX8" fmla="*/ 50800 w 674914"/>
              <a:gd name="connsiteY8" fmla="*/ 326571 h 333828"/>
              <a:gd name="connsiteX9" fmla="*/ 72571 w 674914"/>
              <a:gd name="connsiteY9" fmla="*/ 333828 h 333828"/>
              <a:gd name="connsiteX10" fmla="*/ 348343 w 674914"/>
              <a:gd name="connsiteY10" fmla="*/ 326571 h 333828"/>
              <a:gd name="connsiteX11" fmla="*/ 435428 w 674914"/>
              <a:gd name="connsiteY11" fmla="*/ 312057 h 333828"/>
              <a:gd name="connsiteX12" fmla="*/ 486228 w 674914"/>
              <a:gd name="connsiteY12" fmla="*/ 304800 h 333828"/>
              <a:gd name="connsiteX13" fmla="*/ 537028 w 674914"/>
              <a:gd name="connsiteY13" fmla="*/ 290286 h 333828"/>
              <a:gd name="connsiteX14" fmla="*/ 609600 w 674914"/>
              <a:gd name="connsiteY14" fmla="*/ 275771 h 333828"/>
              <a:gd name="connsiteX15" fmla="*/ 638628 w 674914"/>
              <a:gd name="connsiteY15" fmla="*/ 261257 h 333828"/>
              <a:gd name="connsiteX16" fmla="*/ 667657 w 674914"/>
              <a:gd name="connsiteY16" fmla="*/ 224971 h 333828"/>
              <a:gd name="connsiteX17" fmla="*/ 674914 w 674914"/>
              <a:gd name="connsiteY17" fmla="*/ 203200 h 333828"/>
              <a:gd name="connsiteX18" fmla="*/ 660400 w 674914"/>
              <a:gd name="connsiteY18" fmla="*/ 87086 h 333828"/>
              <a:gd name="connsiteX19" fmla="*/ 653143 w 674914"/>
              <a:gd name="connsiteY19" fmla="*/ 65314 h 333828"/>
              <a:gd name="connsiteX20" fmla="*/ 631371 w 674914"/>
              <a:gd name="connsiteY20" fmla="*/ 58057 h 333828"/>
              <a:gd name="connsiteX21" fmla="*/ 609600 w 674914"/>
              <a:gd name="connsiteY21" fmla="*/ 43543 h 333828"/>
              <a:gd name="connsiteX22" fmla="*/ 595085 w 674914"/>
              <a:gd name="connsiteY22" fmla="*/ 29028 h 333828"/>
              <a:gd name="connsiteX23" fmla="*/ 566057 w 674914"/>
              <a:gd name="connsiteY23" fmla="*/ 21771 h 333828"/>
              <a:gd name="connsiteX24" fmla="*/ 544285 w 674914"/>
              <a:gd name="connsiteY24" fmla="*/ 14514 h 333828"/>
              <a:gd name="connsiteX25" fmla="*/ 406400 w 674914"/>
              <a:gd name="connsiteY25" fmla="*/ 0 h 333828"/>
              <a:gd name="connsiteX26" fmla="*/ 137885 w 674914"/>
              <a:gd name="connsiteY26" fmla="*/ 7257 h 33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74914" h="333828">
                <a:moveTo>
                  <a:pt x="137885" y="7257"/>
                </a:moveTo>
                <a:cubicBezTo>
                  <a:pt x="78618" y="9676"/>
                  <a:pt x="79282" y="8411"/>
                  <a:pt x="50800" y="14514"/>
                </a:cubicBezTo>
                <a:cubicBezTo>
                  <a:pt x="44110" y="15948"/>
                  <a:pt x="39345" y="22908"/>
                  <a:pt x="36285" y="29028"/>
                </a:cubicBezTo>
                <a:cubicBezTo>
                  <a:pt x="29443" y="42712"/>
                  <a:pt x="26609" y="58057"/>
                  <a:pt x="21771" y="72571"/>
                </a:cubicBezTo>
                <a:cubicBezTo>
                  <a:pt x="4373" y="124768"/>
                  <a:pt x="25480" y="59590"/>
                  <a:pt x="7257" y="123371"/>
                </a:cubicBezTo>
                <a:cubicBezTo>
                  <a:pt x="5155" y="130727"/>
                  <a:pt x="2419" y="137886"/>
                  <a:pt x="0" y="145143"/>
                </a:cubicBezTo>
                <a:cubicBezTo>
                  <a:pt x="2419" y="193524"/>
                  <a:pt x="992" y="242251"/>
                  <a:pt x="7257" y="290286"/>
                </a:cubicBezTo>
                <a:cubicBezTo>
                  <a:pt x="8385" y="298935"/>
                  <a:pt x="15071" y="306473"/>
                  <a:pt x="21771" y="312057"/>
                </a:cubicBezTo>
                <a:cubicBezTo>
                  <a:pt x="30082" y="318983"/>
                  <a:pt x="40856" y="322309"/>
                  <a:pt x="50800" y="326571"/>
                </a:cubicBezTo>
                <a:cubicBezTo>
                  <a:pt x="57831" y="329584"/>
                  <a:pt x="65314" y="331409"/>
                  <a:pt x="72571" y="333828"/>
                </a:cubicBezTo>
                <a:lnTo>
                  <a:pt x="348343" y="326571"/>
                </a:lnTo>
                <a:cubicBezTo>
                  <a:pt x="492703" y="320428"/>
                  <a:pt x="367927" y="325557"/>
                  <a:pt x="435428" y="312057"/>
                </a:cubicBezTo>
                <a:cubicBezTo>
                  <a:pt x="452201" y="308702"/>
                  <a:pt x="469399" y="307860"/>
                  <a:pt x="486228" y="304800"/>
                </a:cubicBezTo>
                <a:cubicBezTo>
                  <a:pt x="573132" y="289000"/>
                  <a:pt x="467100" y="305826"/>
                  <a:pt x="537028" y="290286"/>
                </a:cubicBezTo>
                <a:cubicBezTo>
                  <a:pt x="697237" y="254682"/>
                  <a:pt x="493884" y="304699"/>
                  <a:pt x="609600" y="275771"/>
                </a:cubicBezTo>
                <a:cubicBezTo>
                  <a:pt x="619276" y="270933"/>
                  <a:pt x="629627" y="267258"/>
                  <a:pt x="638628" y="261257"/>
                </a:cubicBezTo>
                <a:cubicBezTo>
                  <a:pt x="648755" y="254506"/>
                  <a:pt x="662803" y="234679"/>
                  <a:pt x="667657" y="224971"/>
                </a:cubicBezTo>
                <a:cubicBezTo>
                  <a:pt x="671078" y="218129"/>
                  <a:pt x="672495" y="210457"/>
                  <a:pt x="674914" y="203200"/>
                </a:cubicBezTo>
                <a:cubicBezTo>
                  <a:pt x="670076" y="164495"/>
                  <a:pt x="666483" y="125615"/>
                  <a:pt x="660400" y="87086"/>
                </a:cubicBezTo>
                <a:cubicBezTo>
                  <a:pt x="659207" y="79530"/>
                  <a:pt x="658552" y="70723"/>
                  <a:pt x="653143" y="65314"/>
                </a:cubicBezTo>
                <a:cubicBezTo>
                  <a:pt x="647734" y="59905"/>
                  <a:pt x="638628" y="60476"/>
                  <a:pt x="631371" y="58057"/>
                </a:cubicBezTo>
                <a:cubicBezTo>
                  <a:pt x="624114" y="53219"/>
                  <a:pt x="616411" y="48992"/>
                  <a:pt x="609600" y="43543"/>
                </a:cubicBezTo>
                <a:cubicBezTo>
                  <a:pt x="604257" y="39269"/>
                  <a:pt x="601205" y="32088"/>
                  <a:pt x="595085" y="29028"/>
                </a:cubicBezTo>
                <a:cubicBezTo>
                  <a:pt x="586164" y="24568"/>
                  <a:pt x="575647" y="24511"/>
                  <a:pt x="566057" y="21771"/>
                </a:cubicBezTo>
                <a:cubicBezTo>
                  <a:pt x="558701" y="19669"/>
                  <a:pt x="551753" y="16173"/>
                  <a:pt x="544285" y="14514"/>
                </a:cubicBezTo>
                <a:cubicBezTo>
                  <a:pt x="504455" y="5663"/>
                  <a:pt x="440768" y="687"/>
                  <a:pt x="406400" y="0"/>
                </a:cubicBezTo>
                <a:lnTo>
                  <a:pt x="137885" y="7257"/>
                </a:lnTo>
                <a:close/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6946788" y="4339017"/>
            <a:ext cx="319314" cy="261257"/>
          </a:xfrm>
          <a:custGeom>
            <a:avLst/>
            <a:gdLst>
              <a:gd name="connsiteX0" fmla="*/ 101600 w 319314"/>
              <a:gd name="connsiteY0" fmla="*/ 0 h 261257"/>
              <a:gd name="connsiteX1" fmla="*/ 87085 w 319314"/>
              <a:gd name="connsiteY1" fmla="*/ 50800 h 261257"/>
              <a:gd name="connsiteX2" fmla="*/ 79828 w 319314"/>
              <a:gd name="connsiteY2" fmla="*/ 79829 h 261257"/>
              <a:gd name="connsiteX3" fmla="*/ 65314 w 319314"/>
              <a:gd name="connsiteY3" fmla="*/ 123372 h 261257"/>
              <a:gd name="connsiteX4" fmla="*/ 58057 w 319314"/>
              <a:gd name="connsiteY4" fmla="*/ 145143 h 261257"/>
              <a:gd name="connsiteX5" fmla="*/ 43542 w 319314"/>
              <a:gd name="connsiteY5" fmla="*/ 159657 h 261257"/>
              <a:gd name="connsiteX6" fmla="*/ 21771 w 319314"/>
              <a:gd name="connsiteY6" fmla="*/ 203200 h 261257"/>
              <a:gd name="connsiteX7" fmla="*/ 0 w 319314"/>
              <a:gd name="connsiteY7" fmla="*/ 254000 h 261257"/>
              <a:gd name="connsiteX8" fmla="*/ 21771 w 319314"/>
              <a:gd name="connsiteY8" fmla="*/ 261257 h 261257"/>
              <a:gd name="connsiteX9" fmla="*/ 137885 w 319314"/>
              <a:gd name="connsiteY9" fmla="*/ 246743 h 261257"/>
              <a:gd name="connsiteX10" fmla="*/ 239485 w 319314"/>
              <a:gd name="connsiteY10" fmla="*/ 224972 h 261257"/>
              <a:gd name="connsiteX11" fmla="*/ 283028 w 319314"/>
              <a:gd name="connsiteY11" fmla="*/ 210457 h 261257"/>
              <a:gd name="connsiteX12" fmla="*/ 319314 w 319314"/>
              <a:gd name="connsiteY12" fmla="*/ 195943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314" h="261257">
                <a:moveTo>
                  <a:pt x="101600" y="0"/>
                </a:moveTo>
                <a:cubicBezTo>
                  <a:pt x="96762" y="16933"/>
                  <a:pt x="91719" y="33810"/>
                  <a:pt x="87085" y="50800"/>
                </a:cubicBezTo>
                <a:cubicBezTo>
                  <a:pt x="84461" y="60423"/>
                  <a:pt x="82694" y="70276"/>
                  <a:pt x="79828" y="79829"/>
                </a:cubicBezTo>
                <a:cubicBezTo>
                  <a:pt x="75432" y="94483"/>
                  <a:pt x="70152" y="108858"/>
                  <a:pt x="65314" y="123372"/>
                </a:cubicBezTo>
                <a:cubicBezTo>
                  <a:pt x="62895" y="130629"/>
                  <a:pt x="63466" y="139734"/>
                  <a:pt x="58057" y="145143"/>
                </a:cubicBezTo>
                <a:lnTo>
                  <a:pt x="43542" y="159657"/>
                </a:lnTo>
                <a:cubicBezTo>
                  <a:pt x="30236" y="199575"/>
                  <a:pt x="44280" y="163808"/>
                  <a:pt x="21771" y="203200"/>
                </a:cubicBezTo>
                <a:cubicBezTo>
                  <a:pt x="7424" y="228308"/>
                  <a:pt x="8141" y="229576"/>
                  <a:pt x="0" y="254000"/>
                </a:cubicBezTo>
                <a:cubicBezTo>
                  <a:pt x="7257" y="256419"/>
                  <a:pt x="14121" y="261257"/>
                  <a:pt x="21771" y="261257"/>
                </a:cubicBezTo>
                <a:cubicBezTo>
                  <a:pt x="120201" y="261257"/>
                  <a:pt x="80117" y="258297"/>
                  <a:pt x="137885" y="246743"/>
                </a:cubicBezTo>
                <a:cubicBezTo>
                  <a:pt x="183557" y="237609"/>
                  <a:pt x="190941" y="241154"/>
                  <a:pt x="239485" y="224972"/>
                </a:cubicBezTo>
                <a:cubicBezTo>
                  <a:pt x="253999" y="220134"/>
                  <a:pt x="270298" y="218943"/>
                  <a:pt x="283028" y="210457"/>
                </a:cubicBezTo>
                <a:cubicBezTo>
                  <a:pt x="308826" y="193259"/>
                  <a:pt x="296078" y="195943"/>
                  <a:pt x="319314" y="195943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2423532" y="1917838"/>
            <a:ext cx="557561" cy="252933"/>
          </a:xfrm>
          <a:custGeom>
            <a:avLst/>
            <a:gdLst>
              <a:gd name="connsiteX0" fmla="*/ 156117 w 557561"/>
              <a:gd name="connsiteY0" fmla="*/ 15040 h 252933"/>
              <a:gd name="connsiteX1" fmla="*/ 44605 w 557561"/>
              <a:gd name="connsiteY1" fmla="*/ 22474 h 252933"/>
              <a:gd name="connsiteX2" fmla="*/ 14868 w 557561"/>
              <a:gd name="connsiteY2" fmla="*/ 67079 h 252933"/>
              <a:gd name="connsiteX3" fmla="*/ 0 w 557561"/>
              <a:gd name="connsiteY3" fmla="*/ 89382 h 252933"/>
              <a:gd name="connsiteX4" fmla="*/ 7434 w 557561"/>
              <a:gd name="connsiteY4" fmla="*/ 178591 h 252933"/>
              <a:gd name="connsiteX5" fmla="*/ 14868 w 557561"/>
              <a:gd name="connsiteY5" fmla="*/ 200894 h 252933"/>
              <a:gd name="connsiteX6" fmla="*/ 37170 w 557561"/>
              <a:gd name="connsiteY6" fmla="*/ 208328 h 252933"/>
              <a:gd name="connsiteX7" fmla="*/ 81775 w 557561"/>
              <a:gd name="connsiteY7" fmla="*/ 230630 h 252933"/>
              <a:gd name="connsiteX8" fmla="*/ 104078 w 557561"/>
              <a:gd name="connsiteY8" fmla="*/ 245499 h 252933"/>
              <a:gd name="connsiteX9" fmla="*/ 170985 w 557561"/>
              <a:gd name="connsiteY9" fmla="*/ 252933 h 252933"/>
              <a:gd name="connsiteX10" fmla="*/ 468351 w 557561"/>
              <a:gd name="connsiteY10" fmla="*/ 245499 h 252933"/>
              <a:gd name="connsiteX11" fmla="*/ 490653 w 557561"/>
              <a:gd name="connsiteY11" fmla="*/ 230630 h 252933"/>
              <a:gd name="connsiteX12" fmla="*/ 527824 w 557561"/>
              <a:gd name="connsiteY12" fmla="*/ 200894 h 252933"/>
              <a:gd name="connsiteX13" fmla="*/ 557561 w 557561"/>
              <a:gd name="connsiteY13" fmla="*/ 133986 h 252933"/>
              <a:gd name="connsiteX14" fmla="*/ 550127 w 557561"/>
              <a:gd name="connsiteY14" fmla="*/ 59645 h 252933"/>
              <a:gd name="connsiteX15" fmla="*/ 527824 w 557561"/>
              <a:gd name="connsiteY15" fmla="*/ 37342 h 252933"/>
              <a:gd name="connsiteX16" fmla="*/ 475785 w 557561"/>
              <a:gd name="connsiteY16" fmla="*/ 22474 h 252933"/>
              <a:gd name="connsiteX17" fmla="*/ 349405 w 557561"/>
              <a:gd name="connsiteY17" fmla="*/ 7606 h 252933"/>
              <a:gd name="connsiteX18" fmla="*/ 297366 w 557561"/>
              <a:gd name="connsiteY18" fmla="*/ 172 h 252933"/>
              <a:gd name="connsiteX19" fmla="*/ 156117 w 557561"/>
              <a:gd name="connsiteY19" fmla="*/ 15040 h 252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7561" h="252933">
                <a:moveTo>
                  <a:pt x="156117" y="15040"/>
                </a:moveTo>
                <a:cubicBezTo>
                  <a:pt x="113990" y="18757"/>
                  <a:pt x="79561" y="9595"/>
                  <a:pt x="44605" y="22474"/>
                </a:cubicBezTo>
                <a:cubicBezTo>
                  <a:pt x="27837" y="28652"/>
                  <a:pt x="24780" y="52211"/>
                  <a:pt x="14868" y="67079"/>
                </a:cubicBezTo>
                <a:lnTo>
                  <a:pt x="0" y="89382"/>
                </a:lnTo>
                <a:cubicBezTo>
                  <a:pt x="2478" y="119118"/>
                  <a:pt x="3490" y="149013"/>
                  <a:pt x="7434" y="178591"/>
                </a:cubicBezTo>
                <a:cubicBezTo>
                  <a:pt x="8470" y="186359"/>
                  <a:pt x="9327" y="195353"/>
                  <a:pt x="14868" y="200894"/>
                </a:cubicBezTo>
                <a:cubicBezTo>
                  <a:pt x="20409" y="206435"/>
                  <a:pt x="29736" y="205850"/>
                  <a:pt x="37170" y="208328"/>
                </a:cubicBezTo>
                <a:cubicBezTo>
                  <a:pt x="67098" y="238254"/>
                  <a:pt x="33819" y="210077"/>
                  <a:pt x="81775" y="230630"/>
                </a:cubicBezTo>
                <a:cubicBezTo>
                  <a:pt x="89988" y="234150"/>
                  <a:pt x="95410" y="243332"/>
                  <a:pt x="104078" y="245499"/>
                </a:cubicBezTo>
                <a:cubicBezTo>
                  <a:pt x="125848" y="250942"/>
                  <a:pt x="148683" y="250455"/>
                  <a:pt x="170985" y="252933"/>
                </a:cubicBezTo>
                <a:cubicBezTo>
                  <a:pt x="270107" y="250455"/>
                  <a:pt x="369438" y="252400"/>
                  <a:pt x="468351" y="245499"/>
                </a:cubicBezTo>
                <a:cubicBezTo>
                  <a:pt x="477264" y="244877"/>
                  <a:pt x="483676" y="236212"/>
                  <a:pt x="490653" y="230630"/>
                </a:cubicBezTo>
                <a:cubicBezTo>
                  <a:pt x="543607" y="188266"/>
                  <a:pt x="459196" y="246646"/>
                  <a:pt x="527824" y="200894"/>
                </a:cubicBezTo>
                <a:cubicBezTo>
                  <a:pt x="545517" y="147812"/>
                  <a:pt x="533998" y="169329"/>
                  <a:pt x="557561" y="133986"/>
                </a:cubicBezTo>
                <a:cubicBezTo>
                  <a:pt x="555083" y="109206"/>
                  <a:pt x="557451" y="83448"/>
                  <a:pt x="550127" y="59645"/>
                </a:cubicBezTo>
                <a:cubicBezTo>
                  <a:pt x="547035" y="49596"/>
                  <a:pt x="536572" y="43174"/>
                  <a:pt x="527824" y="37342"/>
                </a:cubicBezTo>
                <a:cubicBezTo>
                  <a:pt x="521750" y="33293"/>
                  <a:pt x="479326" y="23182"/>
                  <a:pt x="475785" y="22474"/>
                </a:cubicBezTo>
                <a:cubicBezTo>
                  <a:pt x="418919" y="11101"/>
                  <a:pt x="419432" y="15387"/>
                  <a:pt x="349405" y="7606"/>
                </a:cubicBezTo>
                <a:cubicBezTo>
                  <a:pt x="331990" y="5671"/>
                  <a:pt x="314875" y="845"/>
                  <a:pt x="297366" y="172"/>
                </a:cubicBezTo>
                <a:cubicBezTo>
                  <a:pt x="250318" y="-1638"/>
                  <a:pt x="198244" y="11323"/>
                  <a:pt x="156117" y="15040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1824713" y="4153644"/>
            <a:ext cx="211383" cy="193097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6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72" y="1201316"/>
            <a:ext cx="6393573" cy="407059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208" y="985292"/>
            <a:ext cx="2898865" cy="4320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655481" y="3433564"/>
            <a:ext cx="306556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考核委员填写“思想品德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评分表”</a:t>
            </a:r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lang="zh-CN" altLang="en-US" sz="1100" dirty="0" smtClean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，研究生提交</a:t>
            </a:r>
            <a:r>
              <a:rPr lang="zh-CN" altLang="en-US" sz="1100" dirty="0">
                <a:solidFill>
                  <a:srgbClr val="92D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科室教学秘书，由秘书在“医学部研究生服务平台”录入思想品德分数和科室评语</a:t>
            </a:r>
            <a:endParaRPr lang="en-US" altLang="zh-CN" sz="1100" dirty="0">
              <a:solidFill>
                <a:srgbClr val="92D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2759" y="75997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博士资格考试：四年制科博</a:t>
            </a:r>
            <a:endParaRPr lang="zh-CN" altLang="en-US" dirty="0"/>
          </a:p>
        </p:txBody>
      </p:sp>
      <p:sp>
        <p:nvSpPr>
          <p:cNvPr id="7" name="任意多边形 6"/>
          <p:cNvSpPr/>
          <p:nvPr/>
        </p:nvSpPr>
        <p:spPr>
          <a:xfrm>
            <a:off x="5246914" y="2148114"/>
            <a:ext cx="1603829" cy="496587"/>
          </a:xfrm>
          <a:custGeom>
            <a:avLst/>
            <a:gdLst>
              <a:gd name="connsiteX0" fmla="*/ 0 w 1603829"/>
              <a:gd name="connsiteY0" fmla="*/ 0 h 496587"/>
              <a:gd name="connsiteX1" fmla="*/ 43543 w 1603829"/>
              <a:gd name="connsiteY1" fmla="*/ 14515 h 496587"/>
              <a:gd name="connsiteX2" fmla="*/ 94343 w 1603829"/>
              <a:gd name="connsiteY2" fmla="*/ 43543 h 496587"/>
              <a:gd name="connsiteX3" fmla="*/ 152400 w 1603829"/>
              <a:gd name="connsiteY3" fmla="*/ 94343 h 496587"/>
              <a:gd name="connsiteX4" fmla="*/ 166915 w 1603829"/>
              <a:gd name="connsiteY4" fmla="*/ 108857 h 496587"/>
              <a:gd name="connsiteX5" fmla="*/ 203200 w 1603829"/>
              <a:gd name="connsiteY5" fmla="*/ 123372 h 496587"/>
              <a:gd name="connsiteX6" fmla="*/ 239486 w 1603829"/>
              <a:gd name="connsiteY6" fmla="*/ 152400 h 496587"/>
              <a:gd name="connsiteX7" fmla="*/ 275772 w 1603829"/>
              <a:gd name="connsiteY7" fmla="*/ 181429 h 496587"/>
              <a:gd name="connsiteX8" fmla="*/ 304800 w 1603829"/>
              <a:gd name="connsiteY8" fmla="*/ 195943 h 496587"/>
              <a:gd name="connsiteX9" fmla="*/ 319315 w 1603829"/>
              <a:gd name="connsiteY9" fmla="*/ 210457 h 496587"/>
              <a:gd name="connsiteX10" fmla="*/ 341086 w 1603829"/>
              <a:gd name="connsiteY10" fmla="*/ 217715 h 496587"/>
              <a:gd name="connsiteX11" fmla="*/ 362857 w 1603829"/>
              <a:gd name="connsiteY11" fmla="*/ 232229 h 496587"/>
              <a:gd name="connsiteX12" fmla="*/ 399143 w 1603829"/>
              <a:gd name="connsiteY12" fmla="*/ 246743 h 496587"/>
              <a:gd name="connsiteX13" fmla="*/ 435429 w 1603829"/>
              <a:gd name="connsiteY13" fmla="*/ 268515 h 496587"/>
              <a:gd name="connsiteX14" fmla="*/ 500743 w 1603829"/>
              <a:gd name="connsiteY14" fmla="*/ 290286 h 496587"/>
              <a:gd name="connsiteX15" fmla="*/ 551543 w 1603829"/>
              <a:gd name="connsiteY15" fmla="*/ 319315 h 496587"/>
              <a:gd name="connsiteX16" fmla="*/ 595086 w 1603829"/>
              <a:gd name="connsiteY16" fmla="*/ 326572 h 496587"/>
              <a:gd name="connsiteX17" fmla="*/ 653143 w 1603829"/>
              <a:gd name="connsiteY17" fmla="*/ 341086 h 496587"/>
              <a:gd name="connsiteX18" fmla="*/ 682172 w 1603829"/>
              <a:gd name="connsiteY18" fmla="*/ 362857 h 496587"/>
              <a:gd name="connsiteX19" fmla="*/ 711200 w 1603829"/>
              <a:gd name="connsiteY19" fmla="*/ 370115 h 496587"/>
              <a:gd name="connsiteX20" fmla="*/ 732972 w 1603829"/>
              <a:gd name="connsiteY20" fmla="*/ 377372 h 496587"/>
              <a:gd name="connsiteX21" fmla="*/ 776515 w 1603829"/>
              <a:gd name="connsiteY21" fmla="*/ 399143 h 496587"/>
              <a:gd name="connsiteX22" fmla="*/ 863600 w 1603829"/>
              <a:gd name="connsiteY22" fmla="*/ 413657 h 496587"/>
              <a:gd name="connsiteX23" fmla="*/ 928915 w 1603829"/>
              <a:gd name="connsiteY23" fmla="*/ 428172 h 496587"/>
              <a:gd name="connsiteX24" fmla="*/ 986972 w 1603829"/>
              <a:gd name="connsiteY24" fmla="*/ 435429 h 496587"/>
              <a:gd name="connsiteX25" fmla="*/ 1088572 w 1603829"/>
              <a:gd name="connsiteY25" fmla="*/ 457200 h 496587"/>
              <a:gd name="connsiteX26" fmla="*/ 1110343 w 1603829"/>
              <a:gd name="connsiteY26" fmla="*/ 464457 h 496587"/>
              <a:gd name="connsiteX27" fmla="*/ 1139372 w 1603829"/>
              <a:gd name="connsiteY27" fmla="*/ 471715 h 496587"/>
              <a:gd name="connsiteX28" fmla="*/ 1233715 w 1603829"/>
              <a:gd name="connsiteY28" fmla="*/ 478972 h 496587"/>
              <a:gd name="connsiteX29" fmla="*/ 1603829 w 1603829"/>
              <a:gd name="connsiteY29" fmla="*/ 486229 h 4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03829" h="496587">
                <a:moveTo>
                  <a:pt x="0" y="0"/>
                </a:moveTo>
                <a:cubicBezTo>
                  <a:pt x="14514" y="4838"/>
                  <a:pt x="29859" y="7673"/>
                  <a:pt x="43543" y="14515"/>
                </a:cubicBezTo>
                <a:cubicBezTo>
                  <a:pt x="131409" y="58448"/>
                  <a:pt x="27757" y="21348"/>
                  <a:pt x="94343" y="43543"/>
                </a:cubicBezTo>
                <a:cubicBezTo>
                  <a:pt x="135459" y="105220"/>
                  <a:pt x="67748" y="9696"/>
                  <a:pt x="152400" y="94343"/>
                </a:cubicBezTo>
                <a:cubicBezTo>
                  <a:pt x="157238" y="99181"/>
                  <a:pt x="160974" y="105462"/>
                  <a:pt x="166915" y="108857"/>
                </a:cubicBezTo>
                <a:cubicBezTo>
                  <a:pt x="178225" y="115320"/>
                  <a:pt x="191105" y="118534"/>
                  <a:pt x="203200" y="123372"/>
                </a:cubicBezTo>
                <a:cubicBezTo>
                  <a:pt x="238256" y="158426"/>
                  <a:pt x="193700" y="115770"/>
                  <a:pt x="239486" y="152400"/>
                </a:cubicBezTo>
                <a:cubicBezTo>
                  <a:pt x="269290" y="176244"/>
                  <a:pt x="236678" y="159090"/>
                  <a:pt x="275772" y="181429"/>
                </a:cubicBezTo>
                <a:cubicBezTo>
                  <a:pt x="285165" y="186796"/>
                  <a:pt x="295799" y="189942"/>
                  <a:pt x="304800" y="195943"/>
                </a:cubicBezTo>
                <a:cubicBezTo>
                  <a:pt x="310493" y="199738"/>
                  <a:pt x="313448" y="206937"/>
                  <a:pt x="319315" y="210457"/>
                </a:cubicBezTo>
                <a:cubicBezTo>
                  <a:pt x="325874" y="214393"/>
                  <a:pt x="334244" y="214294"/>
                  <a:pt x="341086" y="217715"/>
                </a:cubicBezTo>
                <a:cubicBezTo>
                  <a:pt x="348887" y="221616"/>
                  <a:pt x="355056" y="228329"/>
                  <a:pt x="362857" y="232229"/>
                </a:cubicBezTo>
                <a:cubicBezTo>
                  <a:pt x="374509" y="238055"/>
                  <a:pt x="387491" y="240917"/>
                  <a:pt x="399143" y="246743"/>
                </a:cubicBezTo>
                <a:cubicBezTo>
                  <a:pt x="411759" y="253051"/>
                  <a:pt x="422464" y="262959"/>
                  <a:pt x="435429" y="268515"/>
                </a:cubicBezTo>
                <a:cubicBezTo>
                  <a:pt x="456522" y="277555"/>
                  <a:pt x="481648" y="277557"/>
                  <a:pt x="500743" y="290286"/>
                </a:cubicBezTo>
                <a:cubicBezTo>
                  <a:pt x="515316" y="300001"/>
                  <a:pt x="534807" y="314294"/>
                  <a:pt x="551543" y="319315"/>
                </a:cubicBezTo>
                <a:cubicBezTo>
                  <a:pt x="565637" y="323543"/>
                  <a:pt x="580698" y="323489"/>
                  <a:pt x="595086" y="326572"/>
                </a:cubicBezTo>
                <a:cubicBezTo>
                  <a:pt x="614591" y="330752"/>
                  <a:pt x="653143" y="341086"/>
                  <a:pt x="653143" y="341086"/>
                </a:cubicBezTo>
                <a:cubicBezTo>
                  <a:pt x="662819" y="348343"/>
                  <a:pt x="671354" y="357448"/>
                  <a:pt x="682172" y="362857"/>
                </a:cubicBezTo>
                <a:cubicBezTo>
                  <a:pt x="691093" y="367318"/>
                  <a:pt x="701610" y="367375"/>
                  <a:pt x="711200" y="370115"/>
                </a:cubicBezTo>
                <a:cubicBezTo>
                  <a:pt x="718556" y="372217"/>
                  <a:pt x="725981" y="374265"/>
                  <a:pt x="732972" y="377372"/>
                </a:cubicBezTo>
                <a:cubicBezTo>
                  <a:pt x="747801" y="383962"/>
                  <a:pt x="761448" y="393116"/>
                  <a:pt x="776515" y="399143"/>
                </a:cubicBezTo>
                <a:cubicBezTo>
                  <a:pt x="798310" y="407861"/>
                  <a:pt x="846787" y="411555"/>
                  <a:pt x="863600" y="413657"/>
                </a:cubicBezTo>
                <a:cubicBezTo>
                  <a:pt x="886722" y="419438"/>
                  <a:pt x="904953" y="424486"/>
                  <a:pt x="928915" y="428172"/>
                </a:cubicBezTo>
                <a:cubicBezTo>
                  <a:pt x="948191" y="431137"/>
                  <a:pt x="967620" y="433010"/>
                  <a:pt x="986972" y="435429"/>
                </a:cubicBezTo>
                <a:cubicBezTo>
                  <a:pt x="1033840" y="466675"/>
                  <a:pt x="991279" y="443301"/>
                  <a:pt x="1088572" y="457200"/>
                </a:cubicBezTo>
                <a:cubicBezTo>
                  <a:pt x="1096145" y="458282"/>
                  <a:pt x="1102988" y="462355"/>
                  <a:pt x="1110343" y="464457"/>
                </a:cubicBezTo>
                <a:cubicBezTo>
                  <a:pt x="1119933" y="467197"/>
                  <a:pt x="1129466" y="470550"/>
                  <a:pt x="1139372" y="471715"/>
                </a:cubicBezTo>
                <a:cubicBezTo>
                  <a:pt x="1170697" y="475400"/>
                  <a:pt x="1202267" y="476553"/>
                  <a:pt x="1233715" y="478972"/>
                </a:cubicBezTo>
                <a:cubicBezTo>
                  <a:pt x="1373044" y="513804"/>
                  <a:pt x="1252769" y="486229"/>
                  <a:pt x="1603829" y="486229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6712857" y="2554514"/>
            <a:ext cx="174172" cy="146186"/>
          </a:xfrm>
          <a:custGeom>
            <a:avLst/>
            <a:gdLst>
              <a:gd name="connsiteX0" fmla="*/ 65314 w 174172"/>
              <a:gd name="connsiteY0" fmla="*/ 0 h 146186"/>
              <a:gd name="connsiteX1" fmla="*/ 123372 w 174172"/>
              <a:gd name="connsiteY1" fmla="*/ 36286 h 146186"/>
              <a:gd name="connsiteX2" fmla="*/ 145143 w 174172"/>
              <a:gd name="connsiteY2" fmla="*/ 50800 h 146186"/>
              <a:gd name="connsiteX3" fmla="*/ 174172 w 174172"/>
              <a:gd name="connsiteY3" fmla="*/ 79829 h 146186"/>
              <a:gd name="connsiteX4" fmla="*/ 166914 w 174172"/>
              <a:gd name="connsiteY4" fmla="*/ 101600 h 146186"/>
              <a:gd name="connsiteX5" fmla="*/ 145143 w 174172"/>
              <a:gd name="connsiteY5" fmla="*/ 108857 h 146186"/>
              <a:gd name="connsiteX6" fmla="*/ 101600 w 174172"/>
              <a:gd name="connsiteY6" fmla="*/ 116115 h 146186"/>
              <a:gd name="connsiteX7" fmla="*/ 58057 w 174172"/>
              <a:gd name="connsiteY7" fmla="*/ 130629 h 146186"/>
              <a:gd name="connsiteX8" fmla="*/ 29029 w 174172"/>
              <a:gd name="connsiteY8" fmla="*/ 145143 h 146186"/>
              <a:gd name="connsiteX9" fmla="*/ 0 w 174172"/>
              <a:gd name="connsiteY9" fmla="*/ 145143 h 14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4172" h="146186">
                <a:moveTo>
                  <a:pt x="65314" y="0"/>
                </a:moveTo>
                <a:cubicBezTo>
                  <a:pt x="156065" y="45377"/>
                  <a:pt x="80057" y="1635"/>
                  <a:pt x="123372" y="36286"/>
                </a:cubicBezTo>
                <a:cubicBezTo>
                  <a:pt x="130183" y="41734"/>
                  <a:pt x="138521" y="45124"/>
                  <a:pt x="145143" y="50800"/>
                </a:cubicBezTo>
                <a:cubicBezTo>
                  <a:pt x="155533" y="59706"/>
                  <a:pt x="174172" y="79829"/>
                  <a:pt x="174172" y="79829"/>
                </a:cubicBezTo>
                <a:cubicBezTo>
                  <a:pt x="171753" y="87086"/>
                  <a:pt x="172323" y="96191"/>
                  <a:pt x="166914" y="101600"/>
                </a:cubicBezTo>
                <a:cubicBezTo>
                  <a:pt x="161505" y="107009"/>
                  <a:pt x="152610" y="107197"/>
                  <a:pt x="145143" y="108857"/>
                </a:cubicBezTo>
                <a:cubicBezTo>
                  <a:pt x="130779" y="112049"/>
                  <a:pt x="115875" y="112546"/>
                  <a:pt x="101600" y="116115"/>
                </a:cubicBezTo>
                <a:cubicBezTo>
                  <a:pt x="86757" y="119826"/>
                  <a:pt x="71741" y="123787"/>
                  <a:pt x="58057" y="130629"/>
                </a:cubicBezTo>
                <a:cubicBezTo>
                  <a:pt x="48381" y="135467"/>
                  <a:pt x="39524" y="142519"/>
                  <a:pt x="29029" y="145143"/>
                </a:cubicBezTo>
                <a:cubicBezTo>
                  <a:pt x="19642" y="147490"/>
                  <a:pt x="9676" y="145143"/>
                  <a:pt x="0" y="145143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用于毕业档案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4094786" y="1678499"/>
            <a:ext cx="1152128" cy="397607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 smtClean="0">
              <a:solidFill>
                <a:schemeClr val="tx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611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20" y="1273324"/>
            <a:ext cx="5832648" cy="383990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25127" y="841276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操作手册查询位置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60984" y="128905"/>
            <a:ext cx="640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题填报系统</a:t>
            </a:r>
            <a:r>
              <a:rPr lang="en-US" altLang="zh-CN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用于毕业档案</a:t>
            </a:r>
            <a:endParaRPr lang="zh-CN" alt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72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59720" y="2353444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肿瘤医院教学网 重点事项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689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mE2NjcyY2VkMjEyZDZkYjUwMzBjZTcyYzgyNmY5MzE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EEAC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经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</a:spPr>
      <a:bodyPr rtlCol="0" anchor="ctr"/>
      <a:lstStyle>
        <a:defPPr>
          <a:defRPr dirty="0" smtClean="0">
            <a:solidFill>
              <a:schemeClr val="tx1"/>
            </a:solidFill>
            <a:latin typeface="华文琥珀" panose="02010800040101010101" pitchFamily="2" charset="-122"/>
            <a:ea typeface="华文琥珀" panose="02010800040101010101" pitchFamily="2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EEAC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EEAC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EEACA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1125</Words>
  <Application>Microsoft Office PowerPoint</Application>
  <PresentationFormat>自定义</PresentationFormat>
  <Paragraphs>142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仿宋_GB2312</vt:lpstr>
      <vt:lpstr>黑体</vt:lpstr>
      <vt:lpstr>华文琥珀</vt:lpstr>
      <vt:lpstr>宋体</vt:lpstr>
      <vt:lpstr>微软雅黑</vt:lpstr>
      <vt:lpstr>Arial</vt:lpstr>
      <vt:lpstr>Calibri</vt:lpstr>
      <vt:lpstr>Times New Roman</vt:lpstr>
      <vt:lpstr>Wingdings</vt:lpstr>
      <vt:lpstr>Office 主题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李香蕊</cp:lastModifiedBy>
  <cp:revision>558</cp:revision>
  <dcterms:created xsi:type="dcterms:W3CDTF">2017-01-17T02:01:00Z</dcterms:created>
  <dcterms:modified xsi:type="dcterms:W3CDTF">2026-08-07T08:40:02Z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2052-11.1.0.11875</vt:lpwstr>
  </property>
  <property fmtid="{D5CDD505-2E9C-101B-9397-08002B2CF9AE}" pid="3" name="ICV">
    <vt:lpwstr>DB56C6ACECB84F49BB46077F42166E8E</vt:lpwstr>
  </property>
</Properties>
</file>